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9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50000">
              <a:schemeClr val="accent3">
                <a:lumMod val="60000"/>
                <a:lumOff val="40000"/>
              </a:schemeClr>
            </a:gs>
            <a:gs pos="100000">
              <a:schemeClr val="accent3">
                <a:lumMod val="75000"/>
              </a:schemeClr>
            </a:gs>
            <a:gs pos="100000">
              <a:schemeClr val="accent3">
                <a:lumMod val="5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Line 83"/>
          <p:cNvSpPr>
            <a:spLocks noChangeShapeType="1"/>
          </p:cNvSpPr>
          <p:nvPr/>
        </p:nvSpPr>
        <p:spPr bwMode="auto">
          <a:xfrm>
            <a:off x="685800" y="1219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6" name="Line 174"/>
          <p:cNvSpPr>
            <a:spLocks noChangeShapeType="1"/>
          </p:cNvSpPr>
          <p:nvPr/>
        </p:nvSpPr>
        <p:spPr bwMode="auto">
          <a:xfrm>
            <a:off x="1828800" y="35814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7" name="Line 175"/>
          <p:cNvSpPr>
            <a:spLocks noChangeShapeType="1"/>
          </p:cNvSpPr>
          <p:nvPr/>
        </p:nvSpPr>
        <p:spPr bwMode="auto">
          <a:xfrm>
            <a:off x="1828800" y="2514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" name="TextBox 157"/>
          <p:cNvSpPr txBox="1"/>
          <p:nvPr/>
        </p:nvSpPr>
        <p:spPr>
          <a:xfrm>
            <a:off x="304800" y="3962400"/>
            <a:ext cx="15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Janelle’s Mom</a:t>
            </a:r>
            <a:endParaRPr lang="en-US" b="1" i="1" dirty="0">
              <a:solidFill>
                <a:srgbClr val="FF0000"/>
              </a:solidFill>
            </a:endParaRPr>
          </a:p>
        </p:txBody>
      </p:sp>
      <p:cxnSp>
        <p:nvCxnSpPr>
          <p:cNvPr id="159" name="Curved Connector 158"/>
          <p:cNvCxnSpPr>
            <a:stCxn id="158" idx="0"/>
          </p:cNvCxnSpPr>
          <p:nvPr/>
        </p:nvCxnSpPr>
        <p:spPr>
          <a:xfrm rot="5400000" flipH="1" flipV="1">
            <a:off x="920477" y="3587478"/>
            <a:ext cx="533400" cy="216445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1828800" y="2286001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Paul Hines</a:t>
            </a:r>
            <a:endParaRPr lang="en-US" sz="12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1828800" y="2514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1903 - 1978</a:t>
            </a:r>
            <a:endParaRPr lang="en-US" sz="1100" dirty="0"/>
          </a:p>
        </p:txBody>
      </p:sp>
      <p:sp>
        <p:nvSpPr>
          <p:cNvPr id="162" name="TextBox 161"/>
          <p:cNvSpPr txBox="1"/>
          <p:nvPr/>
        </p:nvSpPr>
        <p:spPr>
          <a:xfrm>
            <a:off x="1752600" y="33528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Irene Mankamyer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838200" y="3124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1928 - 2001</a:t>
            </a:r>
            <a:endParaRPr lang="en-US" sz="1100" dirty="0"/>
          </a:p>
        </p:txBody>
      </p:sp>
      <p:sp>
        <p:nvSpPr>
          <p:cNvPr id="166" name="TextBox 165"/>
          <p:cNvSpPr txBox="1"/>
          <p:nvPr/>
        </p:nvSpPr>
        <p:spPr>
          <a:xfrm>
            <a:off x="685800" y="28956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Jane Alice Hines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762000" y="1219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1921 - 1998</a:t>
            </a:r>
            <a:endParaRPr lang="en-US" sz="1100" dirty="0"/>
          </a:p>
        </p:txBody>
      </p:sp>
      <p:sp>
        <p:nvSpPr>
          <p:cNvPr id="168" name="Line 174"/>
          <p:cNvSpPr>
            <a:spLocks noChangeShapeType="1"/>
          </p:cNvSpPr>
          <p:nvPr/>
        </p:nvSpPr>
        <p:spPr bwMode="auto">
          <a:xfrm>
            <a:off x="685800" y="3124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9" name="Line 174"/>
          <p:cNvSpPr>
            <a:spLocks noChangeShapeType="1"/>
          </p:cNvSpPr>
          <p:nvPr/>
        </p:nvSpPr>
        <p:spPr bwMode="auto">
          <a:xfrm>
            <a:off x="685800" y="1219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170" name="Straight Connector 169"/>
          <p:cNvCxnSpPr>
            <a:stCxn id="156" idx="0"/>
          </p:cNvCxnSpPr>
          <p:nvPr/>
        </p:nvCxnSpPr>
        <p:spPr>
          <a:xfrm rot="5400000" flipH="1" flipV="1">
            <a:off x="1295401" y="3047999"/>
            <a:ext cx="1066800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28"/>
          <p:cNvSpPr txBox="1">
            <a:spLocks noChangeArrowheads="1"/>
          </p:cNvSpPr>
          <p:nvPr/>
        </p:nvSpPr>
        <p:spPr bwMode="auto">
          <a:xfrm>
            <a:off x="685800" y="990600"/>
            <a:ext cx="1167601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7" tIns="45713" rIns="91427" bIns="45713">
            <a:spAutoFit/>
          </a:bodyPr>
          <a:lstStyle/>
          <a:p>
            <a:pPr algn="l"/>
            <a:r>
              <a:rPr lang="en-US" sz="12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Kenneth </a:t>
            </a:r>
            <a:r>
              <a:rPr lang="en-US" sz="1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Taylor</a:t>
            </a:r>
            <a:endParaRPr lang="en-US" sz="12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3048000" y="4267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1868 - 1898</a:t>
            </a:r>
            <a:endParaRPr lang="en-US" sz="1100" dirty="0"/>
          </a:p>
        </p:txBody>
      </p:sp>
      <p:sp>
        <p:nvSpPr>
          <p:cNvPr id="60" name="TextBox 59"/>
          <p:cNvSpPr txBox="1"/>
          <p:nvPr/>
        </p:nvSpPr>
        <p:spPr>
          <a:xfrm>
            <a:off x="1905000" y="3581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1896 - 1957</a:t>
            </a:r>
            <a:endParaRPr lang="en-US" sz="1100" dirty="0"/>
          </a:p>
        </p:txBody>
      </p:sp>
      <p:sp>
        <p:nvSpPr>
          <p:cNvPr id="61" name="Line 38"/>
          <p:cNvSpPr>
            <a:spLocks noChangeShapeType="1"/>
          </p:cNvSpPr>
          <p:nvPr/>
        </p:nvSpPr>
        <p:spPr bwMode="auto">
          <a:xfrm>
            <a:off x="3048000" y="2971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Line 59"/>
          <p:cNvSpPr>
            <a:spLocks noChangeShapeType="1"/>
          </p:cNvSpPr>
          <p:nvPr/>
        </p:nvSpPr>
        <p:spPr bwMode="auto">
          <a:xfrm>
            <a:off x="3886200" y="2514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Line 104"/>
          <p:cNvSpPr>
            <a:spLocks noChangeShapeType="1"/>
          </p:cNvSpPr>
          <p:nvPr/>
        </p:nvSpPr>
        <p:spPr bwMode="auto">
          <a:xfrm>
            <a:off x="4800600" y="2895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Line 105"/>
          <p:cNvSpPr>
            <a:spLocks noChangeShapeType="1"/>
          </p:cNvSpPr>
          <p:nvPr/>
        </p:nvSpPr>
        <p:spPr bwMode="auto">
          <a:xfrm flipH="1">
            <a:off x="3048000" y="4267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Line 107"/>
          <p:cNvSpPr>
            <a:spLocks noChangeShapeType="1"/>
          </p:cNvSpPr>
          <p:nvPr/>
        </p:nvSpPr>
        <p:spPr bwMode="auto">
          <a:xfrm>
            <a:off x="4800600" y="2895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Line 151"/>
          <p:cNvSpPr>
            <a:spLocks noChangeShapeType="1"/>
          </p:cNvSpPr>
          <p:nvPr/>
        </p:nvSpPr>
        <p:spPr bwMode="auto">
          <a:xfrm>
            <a:off x="3886200" y="3352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 Box 170"/>
          <p:cNvSpPr txBox="1">
            <a:spLocks noChangeArrowheads="1"/>
          </p:cNvSpPr>
          <p:nvPr/>
        </p:nvSpPr>
        <p:spPr bwMode="auto">
          <a:xfrm>
            <a:off x="2971800" y="2514600"/>
            <a:ext cx="990600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Josiah </a:t>
            </a:r>
          </a:p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Mankamyer</a:t>
            </a:r>
          </a:p>
        </p:txBody>
      </p:sp>
      <p:sp>
        <p:nvSpPr>
          <p:cNvPr id="68" name="Text Box 172"/>
          <p:cNvSpPr txBox="1">
            <a:spLocks noChangeArrowheads="1"/>
          </p:cNvSpPr>
          <p:nvPr/>
        </p:nvSpPr>
        <p:spPr bwMode="auto">
          <a:xfrm>
            <a:off x="3886200" y="2057400"/>
            <a:ext cx="990600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Christian </a:t>
            </a:r>
          </a:p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Mankamyer</a:t>
            </a:r>
          </a:p>
        </p:txBody>
      </p:sp>
      <p:sp>
        <p:nvSpPr>
          <p:cNvPr id="69" name="Text Box 173"/>
          <p:cNvSpPr txBox="1">
            <a:spLocks noChangeArrowheads="1"/>
          </p:cNvSpPr>
          <p:nvPr/>
        </p:nvSpPr>
        <p:spPr bwMode="auto">
          <a:xfrm>
            <a:off x="3810000" y="3124200"/>
            <a:ext cx="12954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Mary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Smearman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 Box 175"/>
          <p:cNvSpPr txBox="1">
            <a:spLocks noChangeArrowheads="1"/>
          </p:cNvSpPr>
          <p:nvPr/>
        </p:nvSpPr>
        <p:spPr bwMode="auto">
          <a:xfrm>
            <a:off x="4876800" y="2667000"/>
            <a:ext cx="6858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Hanna</a:t>
            </a:r>
          </a:p>
        </p:txBody>
      </p:sp>
      <p:sp>
        <p:nvSpPr>
          <p:cNvPr id="71" name="Text Box 176"/>
          <p:cNvSpPr txBox="1">
            <a:spLocks noChangeArrowheads="1"/>
          </p:cNvSpPr>
          <p:nvPr/>
        </p:nvSpPr>
        <p:spPr bwMode="auto">
          <a:xfrm>
            <a:off x="4800600" y="1600200"/>
            <a:ext cx="1143000" cy="454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113" tIns="42056" rIns="84113" bIns="42056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Ludwig Mankamyer</a:t>
            </a:r>
          </a:p>
        </p:txBody>
      </p:sp>
      <p:sp>
        <p:nvSpPr>
          <p:cNvPr id="72" name="Line 258"/>
          <p:cNvSpPr>
            <a:spLocks noChangeShapeType="1"/>
          </p:cNvSpPr>
          <p:nvPr/>
        </p:nvSpPr>
        <p:spPr bwMode="auto">
          <a:xfrm>
            <a:off x="3886200" y="2514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 Box 169"/>
          <p:cNvSpPr txBox="1">
            <a:spLocks noChangeArrowheads="1"/>
          </p:cNvSpPr>
          <p:nvPr/>
        </p:nvSpPr>
        <p:spPr bwMode="auto">
          <a:xfrm>
            <a:off x="3048000" y="4038600"/>
            <a:ext cx="990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</a:rPr>
              <a:t>Ida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Bittner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4" name="Line 258"/>
          <p:cNvSpPr>
            <a:spLocks noChangeShapeType="1"/>
          </p:cNvSpPr>
          <p:nvPr/>
        </p:nvSpPr>
        <p:spPr bwMode="auto">
          <a:xfrm>
            <a:off x="3048000" y="29718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" name="Line 258"/>
          <p:cNvSpPr>
            <a:spLocks noChangeShapeType="1"/>
          </p:cNvSpPr>
          <p:nvPr/>
        </p:nvSpPr>
        <p:spPr bwMode="auto">
          <a:xfrm>
            <a:off x="4800600" y="2057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Line 107"/>
          <p:cNvSpPr>
            <a:spLocks noChangeShapeType="1"/>
          </p:cNvSpPr>
          <p:nvPr/>
        </p:nvSpPr>
        <p:spPr bwMode="auto">
          <a:xfrm>
            <a:off x="4800600" y="2057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800600" y="2057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1809 - 1870</a:t>
            </a:r>
            <a:endParaRPr lang="en-US" sz="1100" dirty="0"/>
          </a:p>
        </p:txBody>
      </p:sp>
      <p:sp>
        <p:nvSpPr>
          <p:cNvPr id="78" name="TextBox 77"/>
          <p:cNvSpPr txBox="1"/>
          <p:nvPr/>
        </p:nvSpPr>
        <p:spPr>
          <a:xfrm>
            <a:off x="3048000" y="29718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1865 - 1957</a:t>
            </a:r>
            <a:endParaRPr lang="en-US" sz="1100" dirty="0"/>
          </a:p>
        </p:txBody>
      </p:sp>
      <p:sp>
        <p:nvSpPr>
          <p:cNvPr id="79" name="TextBox 78"/>
          <p:cNvSpPr txBox="1"/>
          <p:nvPr/>
        </p:nvSpPr>
        <p:spPr>
          <a:xfrm>
            <a:off x="3886200" y="2514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1833 </a:t>
            </a:r>
            <a:r>
              <a:rPr lang="en-US" sz="1100" dirty="0" smtClean="0"/>
              <a:t>- </a:t>
            </a:r>
            <a:r>
              <a:rPr lang="en-US" sz="1100" dirty="0" smtClean="0"/>
              <a:t>1914</a:t>
            </a:r>
            <a:endParaRPr lang="en-US" sz="1100" dirty="0"/>
          </a:p>
        </p:txBody>
      </p:sp>
      <p:sp>
        <p:nvSpPr>
          <p:cNvPr id="80" name="TextBox 79"/>
          <p:cNvSpPr txBox="1"/>
          <p:nvPr/>
        </p:nvSpPr>
        <p:spPr>
          <a:xfrm>
            <a:off x="4114800" y="3886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1842 - 1927</a:t>
            </a:r>
            <a:endParaRPr lang="en-US" sz="1100" dirty="0"/>
          </a:p>
        </p:txBody>
      </p:sp>
      <p:sp>
        <p:nvSpPr>
          <p:cNvPr id="81" name="TextBox 80"/>
          <p:cNvSpPr txBox="1"/>
          <p:nvPr/>
        </p:nvSpPr>
        <p:spPr>
          <a:xfrm>
            <a:off x="3886200" y="33528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1837 - 1926</a:t>
            </a:r>
            <a:endParaRPr lang="en-US" sz="1100" dirty="0"/>
          </a:p>
        </p:txBody>
      </p:sp>
      <p:sp>
        <p:nvSpPr>
          <p:cNvPr id="82" name="TextBox 81"/>
          <p:cNvSpPr txBox="1"/>
          <p:nvPr/>
        </p:nvSpPr>
        <p:spPr>
          <a:xfrm>
            <a:off x="7924800" y="2133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1727 - 1794</a:t>
            </a:r>
            <a:endParaRPr lang="en-US" sz="1100" dirty="0"/>
          </a:p>
        </p:txBody>
      </p:sp>
      <p:sp>
        <p:nvSpPr>
          <p:cNvPr id="83" name="TextBox 82"/>
          <p:cNvSpPr txBox="1"/>
          <p:nvPr/>
        </p:nvSpPr>
        <p:spPr>
          <a:xfrm>
            <a:off x="4114800" y="60198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1853 - 1934</a:t>
            </a:r>
            <a:endParaRPr lang="en-US" sz="1100" dirty="0"/>
          </a:p>
        </p:txBody>
      </p:sp>
      <p:sp>
        <p:nvSpPr>
          <p:cNvPr id="84" name="TextBox 83"/>
          <p:cNvSpPr txBox="1"/>
          <p:nvPr/>
        </p:nvSpPr>
        <p:spPr>
          <a:xfrm>
            <a:off x="4191000" y="4648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1844 - 1914</a:t>
            </a:r>
            <a:endParaRPr lang="en-US" sz="1100" dirty="0"/>
          </a:p>
        </p:txBody>
      </p:sp>
      <p:sp>
        <p:nvSpPr>
          <p:cNvPr id="85" name="Line 184"/>
          <p:cNvSpPr>
            <a:spLocks noChangeShapeType="1"/>
          </p:cNvSpPr>
          <p:nvPr/>
        </p:nvSpPr>
        <p:spPr bwMode="auto">
          <a:xfrm>
            <a:off x="3048000" y="4191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" name="Line 324"/>
          <p:cNvSpPr>
            <a:spLocks noChangeShapeType="1"/>
          </p:cNvSpPr>
          <p:nvPr/>
        </p:nvSpPr>
        <p:spPr bwMode="auto">
          <a:xfrm>
            <a:off x="3048000" y="5410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" name="Text Box 326"/>
          <p:cNvSpPr txBox="1">
            <a:spLocks noChangeArrowheads="1"/>
          </p:cNvSpPr>
          <p:nvPr/>
        </p:nvSpPr>
        <p:spPr bwMode="auto">
          <a:xfrm>
            <a:off x="4038600" y="5181600"/>
            <a:ext cx="990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</a:rPr>
              <a:t>Alice </a:t>
            </a:r>
            <a:r>
              <a:rPr lang="en-US" sz="1200" dirty="0" smtClean="0">
                <a:latin typeface="Times New Roman" pitchFamily="18" charset="0"/>
              </a:rPr>
              <a:t>Lepley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88" name="Line 327"/>
          <p:cNvSpPr>
            <a:spLocks noChangeShapeType="1"/>
          </p:cNvSpPr>
          <p:nvPr/>
        </p:nvSpPr>
        <p:spPr bwMode="auto">
          <a:xfrm>
            <a:off x="4114800" y="5410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" name="Line 328"/>
          <p:cNvSpPr>
            <a:spLocks noChangeShapeType="1"/>
          </p:cNvSpPr>
          <p:nvPr/>
        </p:nvSpPr>
        <p:spPr bwMode="auto">
          <a:xfrm flipH="1">
            <a:off x="4114800" y="5410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" name="Text Box 333"/>
          <p:cNvSpPr txBox="1">
            <a:spLocks noChangeArrowheads="1"/>
          </p:cNvSpPr>
          <p:nvPr/>
        </p:nvSpPr>
        <p:spPr bwMode="auto">
          <a:xfrm>
            <a:off x="2438400" y="4572000"/>
            <a:ext cx="1219200" cy="246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000" dirty="0">
                <a:latin typeface="Times New Roman" pitchFamily="18" charset="0"/>
              </a:rPr>
              <a:t>Adopted </a:t>
            </a:r>
            <a:r>
              <a:rPr lang="en-US" sz="1000" dirty="0" smtClean="0">
                <a:latin typeface="Times New Roman" pitchFamily="18" charset="0"/>
              </a:rPr>
              <a:t>     Parents</a:t>
            </a:r>
            <a:endParaRPr lang="en-US" sz="1000" dirty="0">
              <a:latin typeface="Times New Roman" pitchFamily="18" charset="0"/>
            </a:endParaRPr>
          </a:p>
        </p:txBody>
      </p:sp>
      <p:sp>
        <p:nvSpPr>
          <p:cNvPr id="91" name="Text Box 334"/>
          <p:cNvSpPr txBox="1">
            <a:spLocks noChangeArrowheads="1"/>
          </p:cNvSpPr>
          <p:nvPr/>
        </p:nvSpPr>
        <p:spPr bwMode="auto">
          <a:xfrm>
            <a:off x="3048000" y="4876800"/>
            <a:ext cx="2209800" cy="253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05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Lydia and </a:t>
            </a:r>
            <a:r>
              <a:rPr lang="en-US" sz="105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Alice </a:t>
            </a:r>
            <a:r>
              <a:rPr lang="en-US" sz="105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Lepley were </a:t>
            </a:r>
            <a:r>
              <a:rPr lang="en-US" sz="105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Sisters</a:t>
            </a:r>
          </a:p>
        </p:txBody>
      </p:sp>
      <p:sp>
        <p:nvSpPr>
          <p:cNvPr id="93" name="Text Box 325"/>
          <p:cNvSpPr txBox="1">
            <a:spLocks noChangeArrowheads="1"/>
          </p:cNvSpPr>
          <p:nvPr/>
        </p:nvSpPr>
        <p:spPr bwMode="auto">
          <a:xfrm>
            <a:off x="4114800" y="57912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</a:rPr>
              <a:t>William Blume</a:t>
            </a:r>
          </a:p>
        </p:txBody>
      </p:sp>
      <p:sp>
        <p:nvSpPr>
          <p:cNvPr id="95" name="Line 328"/>
          <p:cNvSpPr>
            <a:spLocks noChangeShapeType="1"/>
          </p:cNvSpPr>
          <p:nvPr/>
        </p:nvSpPr>
        <p:spPr bwMode="auto">
          <a:xfrm flipH="1">
            <a:off x="5181600" y="5715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Line 329"/>
          <p:cNvSpPr>
            <a:spLocks noChangeShapeType="1"/>
          </p:cNvSpPr>
          <p:nvPr/>
        </p:nvSpPr>
        <p:spPr bwMode="auto">
          <a:xfrm>
            <a:off x="5181600" y="6324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Line 330"/>
          <p:cNvSpPr>
            <a:spLocks noChangeShapeType="1"/>
          </p:cNvSpPr>
          <p:nvPr/>
        </p:nvSpPr>
        <p:spPr bwMode="auto">
          <a:xfrm>
            <a:off x="5181600" y="5715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Text Box 331"/>
          <p:cNvSpPr txBox="1">
            <a:spLocks noChangeArrowheads="1"/>
          </p:cNvSpPr>
          <p:nvPr/>
        </p:nvSpPr>
        <p:spPr bwMode="auto">
          <a:xfrm>
            <a:off x="5105400" y="54864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George Blume</a:t>
            </a:r>
          </a:p>
        </p:txBody>
      </p:sp>
      <p:sp>
        <p:nvSpPr>
          <p:cNvPr id="99" name="Text Box 332"/>
          <p:cNvSpPr txBox="1">
            <a:spLocks noChangeArrowheads="1"/>
          </p:cNvSpPr>
          <p:nvPr/>
        </p:nvSpPr>
        <p:spPr bwMode="auto">
          <a:xfrm>
            <a:off x="5181600" y="6096000"/>
            <a:ext cx="12954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Catharine Ritter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Line 127"/>
          <p:cNvSpPr>
            <a:spLocks noChangeShapeType="1"/>
          </p:cNvSpPr>
          <p:nvPr/>
        </p:nvSpPr>
        <p:spPr bwMode="auto">
          <a:xfrm>
            <a:off x="4114800" y="3886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1" name="Line 129"/>
          <p:cNvSpPr>
            <a:spLocks noChangeShapeType="1"/>
          </p:cNvSpPr>
          <p:nvPr/>
        </p:nvSpPr>
        <p:spPr bwMode="auto">
          <a:xfrm>
            <a:off x="4114800" y="3886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5" name="Text Box 186"/>
          <p:cNvSpPr txBox="1">
            <a:spLocks noChangeArrowheads="1"/>
          </p:cNvSpPr>
          <p:nvPr/>
        </p:nvSpPr>
        <p:spPr bwMode="auto">
          <a:xfrm>
            <a:off x="4038600" y="3657600"/>
            <a:ext cx="12954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</a:rPr>
              <a:t>Nathaniel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Bittner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07" name="Text Box 321"/>
          <p:cNvSpPr txBox="1">
            <a:spLocks noChangeArrowheads="1"/>
          </p:cNvSpPr>
          <p:nvPr/>
        </p:nvSpPr>
        <p:spPr bwMode="auto">
          <a:xfrm>
            <a:off x="4114800" y="4419600"/>
            <a:ext cx="10668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</a:rPr>
              <a:t>Lydia </a:t>
            </a:r>
            <a:r>
              <a:rPr lang="en-US" sz="1200" dirty="0" smtClean="0">
                <a:latin typeface="Times New Roman" pitchFamily="18" charset="0"/>
              </a:rPr>
              <a:t>Lepley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108" name="Line 323"/>
          <p:cNvSpPr>
            <a:spLocks noChangeShapeType="1"/>
          </p:cNvSpPr>
          <p:nvPr/>
        </p:nvSpPr>
        <p:spPr bwMode="auto">
          <a:xfrm>
            <a:off x="4114800" y="4648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8001000" y="3048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1744 - 1798</a:t>
            </a:r>
            <a:endParaRPr lang="en-US" sz="1100" dirty="0"/>
          </a:p>
        </p:txBody>
      </p:sp>
      <p:sp>
        <p:nvSpPr>
          <p:cNvPr id="111" name="TextBox 110"/>
          <p:cNvSpPr txBox="1"/>
          <p:nvPr/>
        </p:nvSpPr>
        <p:spPr>
          <a:xfrm>
            <a:off x="4800600" y="2895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1807 - 1877</a:t>
            </a:r>
            <a:endParaRPr lang="en-US" sz="1100" dirty="0"/>
          </a:p>
        </p:txBody>
      </p:sp>
      <p:sp>
        <p:nvSpPr>
          <p:cNvPr id="113" name="TextBox 112"/>
          <p:cNvSpPr txBox="1"/>
          <p:nvPr/>
        </p:nvSpPr>
        <p:spPr>
          <a:xfrm>
            <a:off x="4114800" y="5410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1858 - 1932</a:t>
            </a:r>
            <a:endParaRPr lang="en-US" sz="1100" dirty="0"/>
          </a:p>
        </p:txBody>
      </p:sp>
      <p:sp>
        <p:nvSpPr>
          <p:cNvPr id="103" name="Line 109"/>
          <p:cNvSpPr>
            <a:spLocks noChangeShapeType="1"/>
          </p:cNvSpPr>
          <p:nvPr/>
        </p:nvSpPr>
        <p:spPr bwMode="auto">
          <a:xfrm>
            <a:off x="6096000" y="3124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Text Box 166"/>
          <p:cNvSpPr txBox="1">
            <a:spLocks noChangeArrowheads="1"/>
          </p:cNvSpPr>
          <p:nvPr/>
        </p:nvSpPr>
        <p:spPr bwMode="auto">
          <a:xfrm>
            <a:off x="6096000" y="37338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Catherine Baer</a:t>
            </a:r>
          </a:p>
        </p:txBody>
      </p:sp>
      <p:sp>
        <p:nvSpPr>
          <p:cNvPr id="114" name="Line 174"/>
          <p:cNvSpPr>
            <a:spLocks noChangeShapeType="1"/>
          </p:cNvSpPr>
          <p:nvPr/>
        </p:nvSpPr>
        <p:spPr bwMode="auto">
          <a:xfrm>
            <a:off x="6096000" y="3124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Text Box 178"/>
          <p:cNvSpPr txBox="1">
            <a:spLocks noChangeArrowheads="1"/>
          </p:cNvSpPr>
          <p:nvPr/>
        </p:nvSpPr>
        <p:spPr bwMode="auto">
          <a:xfrm>
            <a:off x="6096000" y="2895600"/>
            <a:ext cx="990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John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Bittner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Line 210"/>
          <p:cNvSpPr>
            <a:spLocks noChangeShapeType="1"/>
          </p:cNvSpPr>
          <p:nvPr/>
        </p:nvSpPr>
        <p:spPr bwMode="auto">
          <a:xfrm>
            <a:off x="7010400" y="3505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Line 213"/>
          <p:cNvSpPr>
            <a:spLocks noChangeShapeType="1"/>
          </p:cNvSpPr>
          <p:nvPr/>
        </p:nvSpPr>
        <p:spPr bwMode="auto">
          <a:xfrm>
            <a:off x="6096000" y="3962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Line 214"/>
          <p:cNvSpPr>
            <a:spLocks noChangeShapeType="1"/>
          </p:cNvSpPr>
          <p:nvPr/>
        </p:nvSpPr>
        <p:spPr bwMode="auto">
          <a:xfrm>
            <a:off x="7010400" y="2667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Line 215"/>
          <p:cNvSpPr>
            <a:spLocks noChangeShapeType="1"/>
          </p:cNvSpPr>
          <p:nvPr/>
        </p:nvSpPr>
        <p:spPr bwMode="auto">
          <a:xfrm>
            <a:off x="7924800" y="3048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Line 216"/>
          <p:cNvSpPr>
            <a:spLocks noChangeShapeType="1"/>
          </p:cNvSpPr>
          <p:nvPr/>
        </p:nvSpPr>
        <p:spPr bwMode="auto">
          <a:xfrm>
            <a:off x="7010400" y="2667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Text Box 217"/>
          <p:cNvSpPr txBox="1">
            <a:spLocks noChangeArrowheads="1"/>
          </p:cNvSpPr>
          <p:nvPr/>
        </p:nvSpPr>
        <p:spPr bwMode="auto">
          <a:xfrm>
            <a:off x="6858000" y="24384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George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Bittner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Text Box 218"/>
          <p:cNvSpPr txBox="1">
            <a:spLocks noChangeArrowheads="1"/>
          </p:cNvSpPr>
          <p:nvPr/>
        </p:nvSpPr>
        <p:spPr bwMode="auto">
          <a:xfrm>
            <a:off x="6934200" y="3276600"/>
            <a:ext cx="12954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Elizabeth Walker</a:t>
            </a:r>
          </a:p>
        </p:txBody>
      </p:sp>
      <p:sp>
        <p:nvSpPr>
          <p:cNvPr id="126" name="Line 219"/>
          <p:cNvSpPr>
            <a:spLocks noChangeShapeType="1"/>
          </p:cNvSpPr>
          <p:nvPr/>
        </p:nvSpPr>
        <p:spPr bwMode="auto">
          <a:xfrm>
            <a:off x="7924800" y="2133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Line 221"/>
          <p:cNvSpPr>
            <a:spLocks noChangeShapeType="1"/>
          </p:cNvSpPr>
          <p:nvPr/>
        </p:nvSpPr>
        <p:spPr bwMode="auto">
          <a:xfrm>
            <a:off x="7924800" y="2133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Text Box 222"/>
          <p:cNvSpPr txBox="1">
            <a:spLocks noChangeArrowheads="1"/>
          </p:cNvSpPr>
          <p:nvPr/>
        </p:nvSpPr>
        <p:spPr bwMode="auto">
          <a:xfrm>
            <a:off x="7848600" y="1905000"/>
            <a:ext cx="10668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Henry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Bittner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Text Box 223"/>
          <p:cNvSpPr txBox="1">
            <a:spLocks noChangeArrowheads="1"/>
          </p:cNvSpPr>
          <p:nvPr/>
        </p:nvSpPr>
        <p:spPr bwMode="auto">
          <a:xfrm>
            <a:off x="7848600" y="2819400"/>
            <a:ext cx="12954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Dororthia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Brallier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Text Box 173"/>
          <p:cNvSpPr txBox="1">
            <a:spLocks noChangeArrowheads="1"/>
          </p:cNvSpPr>
          <p:nvPr/>
        </p:nvSpPr>
        <p:spPr bwMode="auto">
          <a:xfrm>
            <a:off x="2819400" y="990600"/>
            <a:ext cx="1905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Margaret Grooms-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McQuain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200400" y="1219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1874 - 1960</a:t>
            </a:r>
            <a:endParaRPr lang="en-US" sz="1100" dirty="0"/>
          </a:p>
        </p:txBody>
      </p:sp>
      <p:sp>
        <p:nvSpPr>
          <p:cNvPr id="104" name="Line 105"/>
          <p:cNvSpPr>
            <a:spLocks noChangeShapeType="1"/>
          </p:cNvSpPr>
          <p:nvPr/>
        </p:nvSpPr>
        <p:spPr bwMode="auto">
          <a:xfrm flipH="1">
            <a:off x="3048000" y="1219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096000" y="3124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1793 - 1880 </a:t>
            </a:r>
            <a:endParaRPr lang="en-US" sz="1100" dirty="0"/>
          </a:p>
        </p:txBody>
      </p:sp>
      <p:sp>
        <p:nvSpPr>
          <p:cNvPr id="115" name="Line 109"/>
          <p:cNvSpPr>
            <a:spLocks noChangeShapeType="1"/>
          </p:cNvSpPr>
          <p:nvPr/>
        </p:nvSpPr>
        <p:spPr bwMode="auto">
          <a:xfrm>
            <a:off x="5181600" y="3505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Text Box 166"/>
          <p:cNvSpPr txBox="1">
            <a:spLocks noChangeArrowheads="1"/>
          </p:cNvSpPr>
          <p:nvPr/>
        </p:nvSpPr>
        <p:spPr bwMode="auto">
          <a:xfrm>
            <a:off x="5181600" y="41148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Lydia Cook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Line 174"/>
          <p:cNvSpPr>
            <a:spLocks noChangeShapeType="1"/>
          </p:cNvSpPr>
          <p:nvPr/>
        </p:nvSpPr>
        <p:spPr bwMode="auto">
          <a:xfrm>
            <a:off x="5181600" y="3505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Text Box 178"/>
          <p:cNvSpPr txBox="1">
            <a:spLocks noChangeArrowheads="1"/>
          </p:cNvSpPr>
          <p:nvPr/>
        </p:nvSpPr>
        <p:spPr bwMode="auto">
          <a:xfrm>
            <a:off x="5105400" y="3276600"/>
            <a:ext cx="10668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Jacob Bittner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Line 213"/>
          <p:cNvSpPr>
            <a:spLocks noChangeShapeType="1"/>
          </p:cNvSpPr>
          <p:nvPr/>
        </p:nvSpPr>
        <p:spPr bwMode="auto">
          <a:xfrm>
            <a:off x="5181600" y="4343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5181600" y="3505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1820 - </a:t>
            </a:r>
            <a:endParaRPr lang="en-US" sz="1100" dirty="0"/>
          </a:p>
        </p:txBody>
      </p:sp>
      <p:sp>
        <p:nvSpPr>
          <p:cNvPr id="134" name="TextBox 133"/>
          <p:cNvSpPr txBox="1"/>
          <p:nvPr/>
        </p:nvSpPr>
        <p:spPr>
          <a:xfrm>
            <a:off x="7010400" y="2667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1771 - 1844</a:t>
            </a:r>
            <a:endParaRPr lang="en-US" sz="1100" dirty="0"/>
          </a:p>
        </p:txBody>
      </p:sp>
      <p:sp>
        <p:nvSpPr>
          <p:cNvPr id="135" name="TextBox 134"/>
          <p:cNvSpPr txBox="1"/>
          <p:nvPr/>
        </p:nvSpPr>
        <p:spPr>
          <a:xfrm>
            <a:off x="5257800" y="4343400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b. 1818 </a:t>
            </a:r>
            <a:endParaRPr lang="en-US" sz="1100" dirty="0"/>
          </a:p>
        </p:txBody>
      </p:sp>
      <p:sp>
        <p:nvSpPr>
          <p:cNvPr id="136" name="TextBox 135"/>
          <p:cNvSpPr txBox="1"/>
          <p:nvPr/>
        </p:nvSpPr>
        <p:spPr>
          <a:xfrm>
            <a:off x="6172200" y="3962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1797 - 1861</a:t>
            </a:r>
            <a:endParaRPr lang="en-US" sz="1100" dirty="0"/>
          </a:p>
        </p:txBody>
      </p:sp>
      <p:sp>
        <p:nvSpPr>
          <p:cNvPr id="137" name="TextBox 136"/>
          <p:cNvSpPr txBox="1"/>
          <p:nvPr/>
        </p:nvSpPr>
        <p:spPr>
          <a:xfrm>
            <a:off x="7086600" y="3505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1775 - 1847</a:t>
            </a:r>
            <a:endParaRPr lang="en-US" sz="1100" dirty="0"/>
          </a:p>
        </p:txBody>
      </p:sp>
      <p:sp>
        <p:nvSpPr>
          <p:cNvPr id="138" name="TextBox 137"/>
          <p:cNvSpPr txBox="1"/>
          <p:nvPr/>
        </p:nvSpPr>
        <p:spPr>
          <a:xfrm>
            <a:off x="5181600" y="6324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b. 1815 </a:t>
            </a:r>
            <a:endParaRPr lang="en-US" sz="1100" dirty="0"/>
          </a:p>
        </p:txBody>
      </p:sp>
      <p:sp>
        <p:nvSpPr>
          <p:cNvPr id="139" name="Text Box 169"/>
          <p:cNvSpPr txBox="1">
            <a:spLocks noChangeArrowheads="1"/>
          </p:cNvSpPr>
          <p:nvPr/>
        </p:nvSpPr>
        <p:spPr bwMode="auto">
          <a:xfrm>
            <a:off x="2133600" y="1752600"/>
            <a:ext cx="22098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</a:rPr>
              <a:t>Ida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Dies and   Josiah Remarries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0" name="Line 328"/>
          <p:cNvSpPr>
            <a:spLocks noChangeShapeType="1"/>
          </p:cNvSpPr>
          <p:nvPr/>
        </p:nvSpPr>
        <p:spPr bwMode="auto">
          <a:xfrm flipH="1">
            <a:off x="3048000" y="12192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" name="TextBox 121"/>
          <p:cNvSpPr txBox="1"/>
          <p:nvPr/>
        </p:nvSpPr>
        <p:spPr>
          <a:xfrm>
            <a:off x="2514600" y="228600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i="1" dirty="0" smtClean="0">
                <a:solidFill>
                  <a:schemeClr val="accent3">
                    <a:lumMod val="50000"/>
                  </a:schemeClr>
                </a:solidFill>
                <a:latin typeface="Bradley Hand ITC" pitchFamily="66" charset="0"/>
              </a:rPr>
              <a:t>Our Mankamyer ~ Bittner Line</a:t>
            </a:r>
            <a:endParaRPr lang="en-US" sz="2000" b="1" i="1" dirty="0">
              <a:solidFill>
                <a:schemeClr val="accent3">
                  <a:lumMod val="50000"/>
                </a:schemeClr>
              </a:solidFill>
              <a:latin typeface="Bradley Hand ITC" pitchFamily="66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5181600" y="5715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1810 - 1891</a:t>
            </a:r>
            <a:endParaRPr lang="en-US" sz="1100" dirty="0"/>
          </a:p>
        </p:txBody>
      </p:sp>
      <p:sp>
        <p:nvSpPr>
          <p:cNvPr id="112" name="Line 109"/>
          <p:cNvSpPr>
            <a:spLocks noChangeShapeType="1"/>
          </p:cNvSpPr>
          <p:nvPr/>
        </p:nvSpPr>
        <p:spPr bwMode="auto">
          <a:xfrm>
            <a:off x="5181600" y="4648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Line 327"/>
          <p:cNvSpPr>
            <a:spLocks noChangeShapeType="1"/>
          </p:cNvSpPr>
          <p:nvPr/>
        </p:nvSpPr>
        <p:spPr bwMode="auto">
          <a:xfrm>
            <a:off x="4114800" y="6019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5" name="Text Box 166"/>
          <p:cNvSpPr txBox="1">
            <a:spLocks noChangeArrowheads="1"/>
          </p:cNvSpPr>
          <p:nvPr/>
        </p:nvSpPr>
        <p:spPr bwMode="auto">
          <a:xfrm>
            <a:off x="6553200" y="4343400"/>
            <a:ext cx="1371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Valentine Lepley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Line 323"/>
          <p:cNvSpPr>
            <a:spLocks noChangeShapeType="1"/>
          </p:cNvSpPr>
          <p:nvPr/>
        </p:nvSpPr>
        <p:spPr bwMode="auto">
          <a:xfrm>
            <a:off x="5181600" y="5181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7" name="TextBox 146"/>
          <p:cNvSpPr txBox="1"/>
          <p:nvPr/>
        </p:nvSpPr>
        <p:spPr>
          <a:xfrm>
            <a:off x="6705600" y="4572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1807 - 1877</a:t>
            </a:r>
            <a:endParaRPr lang="en-US" sz="1100" dirty="0"/>
          </a:p>
        </p:txBody>
      </p:sp>
      <p:sp>
        <p:nvSpPr>
          <p:cNvPr id="148" name="Line 219"/>
          <p:cNvSpPr>
            <a:spLocks noChangeShapeType="1"/>
          </p:cNvSpPr>
          <p:nvPr/>
        </p:nvSpPr>
        <p:spPr bwMode="auto">
          <a:xfrm>
            <a:off x="6705600" y="45720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Line 213"/>
          <p:cNvSpPr>
            <a:spLocks noChangeShapeType="1"/>
          </p:cNvSpPr>
          <p:nvPr/>
        </p:nvSpPr>
        <p:spPr bwMode="auto">
          <a:xfrm>
            <a:off x="6705600" y="4572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Line 213"/>
          <p:cNvSpPr>
            <a:spLocks noChangeShapeType="1"/>
          </p:cNvSpPr>
          <p:nvPr/>
        </p:nvSpPr>
        <p:spPr bwMode="auto">
          <a:xfrm>
            <a:off x="6705600" y="5486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Text Box 166"/>
          <p:cNvSpPr txBox="1">
            <a:spLocks noChangeArrowheads="1"/>
          </p:cNvSpPr>
          <p:nvPr/>
        </p:nvSpPr>
        <p:spPr bwMode="auto">
          <a:xfrm>
            <a:off x="6705600" y="5257800"/>
            <a:ext cx="10668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Maria Baker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6705600" y="5486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1823 - 1884</a:t>
            </a:r>
            <a:endParaRPr lang="en-US" sz="1100" dirty="0"/>
          </a:p>
        </p:txBody>
      </p:sp>
      <p:sp>
        <p:nvSpPr>
          <p:cNvPr id="153" name="Text Box 186"/>
          <p:cNvSpPr txBox="1">
            <a:spLocks noChangeArrowheads="1"/>
          </p:cNvSpPr>
          <p:nvPr/>
        </p:nvSpPr>
        <p:spPr bwMode="auto">
          <a:xfrm>
            <a:off x="6781800" y="5105400"/>
            <a:ext cx="762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1200" baseline="30000" dirty="0" smtClean="0">
                <a:solidFill>
                  <a:srgbClr val="FF0000"/>
                </a:solidFill>
                <a:latin typeface="Times New Roman" pitchFamily="18" charset="0"/>
              </a:rPr>
              <a:t>nd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 Wife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156</Words>
  <Application>Microsoft Office PowerPoint</Application>
  <PresentationFormat>On-screen Show (4:3)</PresentationFormat>
  <Paragraphs>62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Boog</dc:creator>
  <cp:lastModifiedBy>G-Way</cp:lastModifiedBy>
  <cp:revision>103</cp:revision>
  <dcterms:created xsi:type="dcterms:W3CDTF">2010-09-30T16:23:40Z</dcterms:created>
  <dcterms:modified xsi:type="dcterms:W3CDTF">2013-01-04T14:31:06Z</dcterms:modified>
</cp:coreProperties>
</file>