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72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0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75000"/>
              </a:schemeClr>
            </a:gs>
            <a:gs pos="100000">
              <a:schemeClr val="accent3">
                <a:lumMod val="5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60D2-4477-480C-A23E-37B835B64FDE}" type="datetimeFigureOut">
              <a:rPr lang="en-US" smtClean="0"/>
              <a:pPr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829-02A9-4827-80D9-E385247DE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Line 83"/>
          <p:cNvSpPr>
            <a:spLocks noChangeShapeType="1"/>
          </p:cNvSpPr>
          <p:nvPr/>
        </p:nvSpPr>
        <p:spPr bwMode="auto">
          <a:xfrm>
            <a:off x="533400" y="1524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6" name="Line 174"/>
          <p:cNvSpPr>
            <a:spLocks noChangeShapeType="1"/>
          </p:cNvSpPr>
          <p:nvPr/>
        </p:nvSpPr>
        <p:spPr bwMode="auto">
          <a:xfrm>
            <a:off x="1676400" y="3352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7" name="Line 175"/>
          <p:cNvSpPr>
            <a:spLocks noChangeShapeType="1"/>
          </p:cNvSpPr>
          <p:nvPr/>
        </p:nvSpPr>
        <p:spPr bwMode="auto">
          <a:xfrm>
            <a:off x="1676400" y="2286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152400" y="3581400"/>
            <a:ext cx="15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Janelle’s Mom</a:t>
            </a:r>
            <a:endParaRPr lang="en-US" b="1" i="1" dirty="0">
              <a:solidFill>
                <a:srgbClr val="FF0000"/>
              </a:solidFill>
            </a:endParaRPr>
          </a:p>
        </p:txBody>
      </p:sp>
      <p:cxnSp>
        <p:nvCxnSpPr>
          <p:cNvPr id="159" name="Curved Connector 158"/>
          <p:cNvCxnSpPr/>
          <p:nvPr/>
        </p:nvCxnSpPr>
        <p:spPr>
          <a:xfrm rot="5400000" flipH="1" flipV="1">
            <a:off x="832123" y="3206477"/>
            <a:ext cx="533400" cy="216445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1676400" y="20574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Paul Hines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1676400" y="2286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1903 - 1978</a:t>
            </a:r>
            <a:endParaRPr lang="en-US" sz="1100" dirty="0"/>
          </a:p>
        </p:txBody>
      </p:sp>
      <p:sp>
        <p:nvSpPr>
          <p:cNvPr id="162" name="TextBox 161"/>
          <p:cNvSpPr txBox="1"/>
          <p:nvPr/>
        </p:nvSpPr>
        <p:spPr>
          <a:xfrm>
            <a:off x="1600200" y="3124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Irene Mankamyer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85800" y="2819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1928 - 2001</a:t>
            </a:r>
            <a:endParaRPr lang="en-US" sz="1100" dirty="0"/>
          </a:p>
        </p:txBody>
      </p:sp>
      <p:sp>
        <p:nvSpPr>
          <p:cNvPr id="166" name="TextBox 165"/>
          <p:cNvSpPr txBox="1"/>
          <p:nvPr/>
        </p:nvSpPr>
        <p:spPr>
          <a:xfrm>
            <a:off x="533400" y="2590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Jane Alice Hines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609600" y="1524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1921 - 1998</a:t>
            </a:r>
            <a:endParaRPr lang="en-US" sz="1100" dirty="0"/>
          </a:p>
        </p:txBody>
      </p:sp>
      <p:sp>
        <p:nvSpPr>
          <p:cNvPr id="168" name="Line 174"/>
          <p:cNvSpPr>
            <a:spLocks noChangeShapeType="1"/>
          </p:cNvSpPr>
          <p:nvPr/>
        </p:nvSpPr>
        <p:spPr bwMode="auto">
          <a:xfrm>
            <a:off x="533400" y="28194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9" name="Line 174"/>
          <p:cNvSpPr>
            <a:spLocks noChangeShapeType="1"/>
          </p:cNvSpPr>
          <p:nvPr/>
        </p:nvSpPr>
        <p:spPr bwMode="auto">
          <a:xfrm>
            <a:off x="533400" y="1524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70" name="Straight Connector 169"/>
          <p:cNvCxnSpPr>
            <a:stCxn id="156" idx="0"/>
          </p:cNvCxnSpPr>
          <p:nvPr/>
        </p:nvCxnSpPr>
        <p:spPr>
          <a:xfrm rot="5400000" flipH="1" flipV="1">
            <a:off x="1143001" y="2819399"/>
            <a:ext cx="1066800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533400" y="1295400"/>
            <a:ext cx="1167601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7" tIns="45713" rIns="91427" bIns="45713">
            <a:spAutoFit/>
          </a:bodyPr>
          <a:lstStyle/>
          <a:p>
            <a:pPr algn="l"/>
            <a:r>
              <a:rPr lang="en-US" sz="12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Kenneth </a:t>
            </a:r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Taylor</a:t>
            </a:r>
            <a:endParaRPr lang="en-US" sz="12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895600" y="3200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1868 - 1898</a:t>
            </a:r>
            <a:endParaRPr lang="en-US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1752600" y="3352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1896 - 1957</a:t>
            </a:r>
            <a:endParaRPr lang="en-US" sz="1100" dirty="0"/>
          </a:p>
        </p:txBody>
      </p:sp>
      <p:sp>
        <p:nvSpPr>
          <p:cNvPr id="63" name="Line 104"/>
          <p:cNvSpPr>
            <a:spLocks noChangeShapeType="1"/>
          </p:cNvSpPr>
          <p:nvPr/>
        </p:nvSpPr>
        <p:spPr bwMode="auto">
          <a:xfrm>
            <a:off x="50292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Line 105"/>
          <p:cNvSpPr>
            <a:spLocks noChangeShapeType="1"/>
          </p:cNvSpPr>
          <p:nvPr/>
        </p:nvSpPr>
        <p:spPr bwMode="auto">
          <a:xfrm flipH="1">
            <a:off x="28956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Line 107"/>
          <p:cNvSpPr>
            <a:spLocks noChangeShapeType="1"/>
          </p:cNvSpPr>
          <p:nvPr/>
        </p:nvSpPr>
        <p:spPr bwMode="auto">
          <a:xfrm>
            <a:off x="50292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 Box 170"/>
          <p:cNvSpPr txBox="1">
            <a:spLocks noChangeArrowheads="1"/>
          </p:cNvSpPr>
          <p:nvPr/>
        </p:nvSpPr>
        <p:spPr bwMode="auto">
          <a:xfrm>
            <a:off x="2895600" y="2057400"/>
            <a:ext cx="1447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Josiah Mankamyer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 Box 172"/>
          <p:cNvSpPr txBox="1">
            <a:spLocks noChangeArrowheads="1"/>
          </p:cNvSpPr>
          <p:nvPr/>
        </p:nvSpPr>
        <p:spPr bwMode="auto">
          <a:xfrm>
            <a:off x="4800600" y="28956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Valentine Lepley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 Box 175"/>
          <p:cNvSpPr txBox="1">
            <a:spLocks noChangeArrowheads="1"/>
          </p:cNvSpPr>
          <p:nvPr/>
        </p:nvSpPr>
        <p:spPr bwMode="auto">
          <a:xfrm>
            <a:off x="5867400" y="32766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Elizabeth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Korn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169"/>
          <p:cNvSpPr txBox="1">
            <a:spLocks noChangeArrowheads="1"/>
          </p:cNvSpPr>
          <p:nvPr/>
        </p:nvSpPr>
        <p:spPr bwMode="auto">
          <a:xfrm>
            <a:off x="2895600" y="2971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Ida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Bittner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74" name="Line 258"/>
          <p:cNvSpPr>
            <a:spLocks noChangeShapeType="1"/>
          </p:cNvSpPr>
          <p:nvPr/>
        </p:nvSpPr>
        <p:spPr bwMode="auto">
          <a:xfrm>
            <a:off x="2895600" y="2286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" name="Line 258"/>
          <p:cNvSpPr>
            <a:spLocks noChangeShapeType="1"/>
          </p:cNvSpPr>
          <p:nvPr/>
        </p:nvSpPr>
        <p:spPr bwMode="auto">
          <a:xfrm>
            <a:off x="5029200" y="3124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48000" y="2286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1865 - 1957</a:t>
            </a:r>
            <a:endParaRPr lang="en-US" sz="1100" dirty="0"/>
          </a:p>
        </p:txBody>
      </p:sp>
      <p:sp>
        <p:nvSpPr>
          <p:cNvPr id="80" name="TextBox 79"/>
          <p:cNvSpPr txBox="1"/>
          <p:nvPr/>
        </p:nvSpPr>
        <p:spPr>
          <a:xfrm>
            <a:off x="3962400" y="2819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1842 - 1927</a:t>
            </a:r>
            <a:endParaRPr lang="en-US" sz="1100" dirty="0"/>
          </a:p>
        </p:txBody>
      </p:sp>
      <p:sp>
        <p:nvSpPr>
          <p:cNvPr id="83" name="TextBox 82"/>
          <p:cNvSpPr txBox="1"/>
          <p:nvPr/>
        </p:nvSpPr>
        <p:spPr>
          <a:xfrm>
            <a:off x="4114800" y="5486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1853 - 1934</a:t>
            </a:r>
            <a:endParaRPr lang="en-US" sz="1100" dirty="0"/>
          </a:p>
        </p:txBody>
      </p:sp>
      <p:sp>
        <p:nvSpPr>
          <p:cNvPr id="84" name="TextBox 83"/>
          <p:cNvSpPr txBox="1"/>
          <p:nvPr/>
        </p:nvSpPr>
        <p:spPr>
          <a:xfrm>
            <a:off x="4038600" y="3581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1844 - 1914</a:t>
            </a:r>
            <a:endParaRPr lang="en-US" sz="1100" dirty="0"/>
          </a:p>
        </p:txBody>
      </p:sp>
      <p:sp>
        <p:nvSpPr>
          <p:cNvPr id="85" name="Line 184"/>
          <p:cNvSpPr>
            <a:spLocks noChangeShapeType="1"/>
          </p:cNvSpPr>
          <p:nvPr/>
        </p:nvSpPr>
        <p:spPr bwMode="auto">
          <a:xfrm>
            <a:off x="2895600" y="3581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6" name="Line 324"/>
          <p:cNvSpPr>
            <a:spLocks noChangeShapeType="1"/>
          </p:cNvSpPr>
          <p:nvPr/>
        </p:nvSpPr>
        <p:spPr bwMode="auto">
          <a:xfrm>
            <a:off x="2895600" y="4648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" name="Text Box 326"/>
          <p:cNvSpPr txBox="1">
            <a:spLocks noChangeArrowheads="1"/>
          </p:cNvSpPr>
          <p:nvPr/>
        </p:nvSpPr>
        <p:spPr bwMode="auto">
          <a:xfrm>
            <a:off x="4038600" y="44196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Alice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Lepley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8" name="Line 327"/>
          <p:cNvSpPr>
            <a:spLocks noChangeShapeType="1"/>
          </p:cNvSpPr>
          <p:nvPr/>
        </p:nvSpPr>
        <p:spPr bwMode="auto">
          <a:xfrm>
            <a:off x="41148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9" name="Line 328"/>
          <p:cNvSpPr>
            <a:spLocks noChangeShapeType="1"/>
          </p:cNvSpPr>
          <p:nvPr/>
        </p:nvSpPr>
        <p:spPr bwMode="auto">
          <a:xfrm flipH="1">
            <a:off x="4114800" y="4648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Text Box 333"/>
          <p:cNvSpPr txBox="1">
            <a:spLocks noChangeArrowheads="1"/>
          </p:cNvSpPr>
          <p:nvPr/>
        </p:nvSpPr>
        <p:spPr bwMode="auto">
          <a:xfrm>
            <a:off x="2286000" y="3657600"/>
            <a:ext cx="1219200" cy="24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000" dirty="0">
                <a:latin typeface="Times New Roman" pitchFamily="18" charset="0"/>
              </a:rPr>
              <a:t>Adopted </a:t>
            </a:r>
            <a:r>
              <a:rPr lang="en-US" sz="1000" dirty="0" smtClean="0">
                <a:latin typeface="Times New Roman" pitchFamily="18" charset="0"/>
              </a:rPr>
              <a:t>     Parents</a:t>
            </a:r>
            <a:endParaRPr lang="en-US" sz="1000" dirty="0">
              <a:latin typeface="Times New Roman" pitchFamily="18" charset="0"/>
            </a:endParaRPr>
          </a:p>
        </p:txBody>
      </p:sp>
      <p:sp>
        <p:nvSpPr>
          <p:cNvPr id="91" name="Text Box 334"/>
          <p:cNvSpPr txBox="1">
            <a:spLocks noChangeArrowheads="1"/>
          </p:cNvSpPr>
          <p:nvPr/>
        </p:nvSpPr>
        <p:spPr bwMode="auto">
          <a:xfrm>
            <a:off x="3124200" y="3962400"/>
            <a:ext cx="1905000" cy="230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9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Lydia and </a:t>
            </a:r>
            <a:r>
              <a:rPr lang="en-US" sz="9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Alice </a:t>
            </a:r>
            <a:r>
              <a:rPr lang="en-US" sz="9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Lepley were </a:t>
            </a:r>
            <a:r>
              <a:rPr lang="en-US" sz="9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Sisters</a:t>
            </a:r>
          </a:p>
        </p:txBody>
      </p:sp>
      <p:sp>
        <p:nvSpPr>
          <p:cNvPr id="92" name="Line 327"/>
          <p:cNvSpPr>
            <a:spLocks noChangeShapeType="1"/>
          </p:cNvSpPr>
          <p:nvPr/>
        </p:nvSpPr>
        <p:spPr bwMode="auto">
          <a:xfrm>
            <a:off x="4114800" y="5486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Text Box 325"/>
          <p:cNvSpPr txBox="1">
            <a:spLocks noChangeArrowheads="1"/>
          </p:cNvSpPr>
          <p:nvPr/>
        </p:nvSpPr>
        <p:spPr bwMode="auto">
          <a:xfrm>
            <a:off x="4038600" y="52578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latin typeface="Times New Roman" pitchFamily="18" charset="0"/>
              </a:rPr>
              <a:t>William Blume</a:t>
            </a:r>
          </a:p>
        </p:txBody>
      </p:sp>
      <p:sp>
        <p:nvSpPr>
          <p:cNvPr id="95" name="Line 328"/>
          <p:cNvSpPr>
            <a:spLocks noChangeShapeType="1"/>
          </p:cNvSpPr>
          <p:nvPr/>
        </p:nvSpPr>
        <p:spPr bwMode="auto">
          <a:xfrm flipH="1">
            <a:off x="5105400" y="5181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Line 329"/>
          <p:cNvSpPr>
            <a:spLocks noChangeShapeType="1"/>
          </p:cNvSpPr>
          <p:nvPr/>
        </p:nvSpPr>
        <p:spPr bwMode="auto">
          <a:xfrm>
            <a:off x="5105400" y="5791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Line 330"/>
          <p:cNvSpPr>
            <a:spLocks noChangeShapeType="1"/>
          </p:cNvSpPr>
          <p:nvPr/>
        </p:nvSpPr>
        <p:spPr bwMode="auto">
          <a:xfrm>
            <a:off x="5105400" y="518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 Box 331"/>
          <p:cNvSpPr txBox="1">
            <a:spLocks noChangeArrowheads="1"/>
          </p:cNvSpPr>
          <p:nvPr/>
        </p:nvSpPr>
        <p:spPr bwMode="auto">
          <a:xfrm>
            <a:off x="5029200" y="49530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George Blume</a:t>
            </a:r>
          </a:p>
        </p:txBody>
      </p:sp>
      <p:sp>
        <p:nvSpPr>
          <p:cNvPr id="99" name="Text Box 332"/>
          <p:cNvSpPr txBox="1">
            <a:spLocks noChangeArrowheads="1"/>
          </p:cNvSpPr>
          <p:nvPr/>
        </p:nvSpPr>
        <p:spPr bwMode="auto">
          <a:xfrm>
            <a:off x="5029200" y="55626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Catharine Ritter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Line 127"/>
          <p:cNvSpPr>
            <a:spLocks noChangeShapeType="1"/>
          </p:cNvSpPr>
          <p:nvPr/>
        </p:nvSpPr>
        <p:spPr bwMode="auto">
          <a:xfrm>
            <a:off x="3962400" y="2819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1" name="Line 129"/>
          <p:cNvSpPr>
            <a:spLocks noChangeShapeType="1"/>
          </p:cNvSpPr>
          <p:nvPr/>
        </p:nvSpPr>
        <p:spPr bwMode="auto">
          <a:xfrm>
            <a:off x="3962400" y="2819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05" name="Text Box 186"/>
          <p:cNvSpPr txBox="1">
            <a:spLocks noChangeArrowheads="1"/>
          </p:cNvSpPr>
          <p:nvPr/>
        </p:nvSpPr>
        <p:spPr bwMode="auto">
          <a:xfrm>
            <a:off x="3886200" y="2590800"/>
            <a:ext cx="1752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r>
              <a:rPr lang="en-US" sz="12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</a:rPr>
              <a:t>Nathaniel Bittner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321"/>
          <p:cNvSpPr txBox="1">
            <a:spLocks noChangeArrowheads="1"/>
          </p:cNvSpPr>
          <p:nvPr/>
        </p:nvSpPr>
        <p:spPr bwMode="auto">
          <a:xfrm>
            <a:off x="3962400" y="335280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Lydia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Lepley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8" name="Line 323"/>
          <p:cNvSpPr>
            <a:spLocks noChangeShapeType="1"/>
          </p:cNvSpPr>
          <p:nvPr/>
        </p:nvSpPr>
        <p:spPr bwMode="auto">
          <a:xfrm>
            <a:off x="3962400" y="3581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5029200" y="3124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1807 - 1877</a:t>
            </a:r>
            <a:endParaRPr lang="en-US" sz="11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105400" y="5181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1810 - 1891</a:t>
            </a:r>
            <a:endParaRPr lang="en-US" sz="1100" dirty="0"/>
          </a:p>
        </p:txBody>
      </p:sp>
      <p:sp>
        <p:nvSpPr>
          <p:cNvPr id="113" name="TextBox 112"/>
          <p:cNvSpPr txBox="1"/>
          <p:nvPr/>
        </p:nvSpPr>
        <p:spPr>
          <a:xfrm>
            <a:off x="4114800" y="4648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1858 - 1932</a:t>
            </a:r>
            <a:endParaRPr lang="en-US" sz="1100" dirty="0"/>
          </a:p>
        </p:txBody>
      </p:sp>
      <p:sp>
        <p:nvSpPr>
          <p:cNvPr id="94" name="Text Box 173"/>
          <p:cNvSpPr txBox="1">
            <a:spLocks noChangeArrowheads="1"/>
          </p:cNvSpPr>
          <p:nvPr/>
        </p:nvSpPr>
        <p:spPr bwMode="auto">
          <a:xfrm>
            <a:off x="2667000" y="1295400"/>
            <a:ext cx="1905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Margaret Grooms-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McQuain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048000" y="1524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1874 - 1960</a:t>
            </a:r>
            <a:endParaRPr lang="en-US" sz="1100" dirty="0"/>
          </a:p>
        </p:txBody>
      </p:sp>
      <p:sp>
        <p:nvSpPr>
          <p:cNvPr id="104" name="Line 105"/>
          <p:cNvSpPr>
            <a:spLocks noChangeShapeType="1"/>
          </p:cNvSpPr>
          <p:nvPr/>
        </p:nvSpPr>
        <p:spPr bwMode="auto">
          <a:xfrm flipH="1">
            <a:off x="2895600" y="1524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5105400" y="5791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1815  </a:t>
            </a:r>
            <a:endParaRPr lang="en-US" sz="1100" dirty="0"/>
          </a:p>
        </p:txBody>
      </p:sp>
      <p:sp>
        <p:nvSpPr>
          <p:cNvPr id="139" name="Text Box 169"/>
          <p:cNvSpPr txBox="1">
            <a:spLocks noChangeArrowheads="1"/>
          </p:cNvSpPr>
          <p:nvPr/>
        </p:nvSpPr>
        <p:spPr bwMode="auto">
          <a:xfrm>
            <a:off x="1981200" y="1752600"/>
            <a:ext cx="2209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>
                <a:solidFill>
                  <a:srgbClr val="FF0000"/>
                </a:solidFill>
                <a:latin typeface="Times New Roman" pitchFamily="18" charset="0"/>
              </a:rPr>
              <a:t>Ida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</a:rPr>
              <a:t>Dies and   Josiah Remarries</a:t>
            </a:r>
            <a:endParaRPr lang="en-US" sz="1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0" name="Line 328"/>
          <p:cNvSpPr>
            <a:spLocks noChangeShapeType="1"/>
          </p:cNvSpPr>
          <p:nvPr/>
        </p:nvSpPr>
        <p:spPr bwMode="auto">
          <a:xfrm flipH="1">
            <a:off x="2895600" y="15240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1" name="TextBox 121"/>
          <p:cNvSpPr txBox="1"/>
          <p:nvPr/>
        </p:nvSpPr>
        <p:spPr>
          <a:xfrm>
            <a:off x="3048000" y="2286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Our Lepley ~ </a:t>
            </a:r>
            <a:r>
              <a:rPr lang="en-US" sz="2000" b="1" i="1" dirty="0" err="1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Blume</a:t>
            </a:r>
            <a:r>
              <a:rPr lang="en-US" sz="2000" b="1" i="1" dirty="0" smtClean="0">
                <a:solidFill>
                  <a:schemeClr val="accent3">
                    <a:lumMod val="50000"/>
                  </a:schemeClr>
                </a:solidFill>
                <a:latin typeface="Bradley Hand ITC" pitchFamily="66" charset="0"/>
              </a:rPr>
              <a:t> Line</a:t>
            </a:r>
            <a:endParaRPr lang="en-US" sz="2000" b="1" i="1" dirty="0">
              <a:solidFill>
                <a:schemeClr val="accent3">
                  <a:lumMod val="50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142" name="Line 105"/>
          <p:cNvSpPr>
            <a:spLocks noChangeShapeType="1"/>
          </p:cNvSpPr>
          <p:nvPr/>
        </p:nvSpPr>
        <p:spPr bwMode="auto">
          <a:xfrm flipH="1">
            <a:off x="2895600" y="22860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 Box 172"/>
          <p:cNvSpPr txBox="1">
            <a:spLocks noChangeArrowheads="1"/>
          </p:cNvSpPr>
          <p:nvPr/>
        </p:nvSpPr>
        <p:spPr bwMode="auto">
          <a:xfrm>
            <a:off x="5867400" y="1905000"/>
            <a:ext cx="10668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Adam Lepley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 Box 172"/>
          <p:cNvSpPr txBox="1">
            <a:spLocks noChangeArrowheads="1"/>
          </p:cNvSpPr>
          <p:nvPr/>
        </p:nvSpPr>
        <p:spPr bwMode="auto">
          <a:xfrm>
            <a:off x="6781800" y="1524000"/>
            <a:ext cx="1295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Johann Lepley</a:t>
            </a:r>
            <a:endParaRPr lang="en-US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 Box 175"/>
          <p:cNvSpPr txBox="1">
            <a:spLocks noChangeArrowheads="1"/>
          </p:cNvSpPr>
          <p:nvPr/>
        </p:nvSpPr>
        <p:spPr bwMode="auto">
          <a:xfrm>
            <a:off x="4953000" y="4114800"/>
            <a:ext cx="990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Maria Baker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Line 129"/>
          <p:cNvSpPr>
            <a:spLocks noChangeShapeType="1"/>
          </p:cNvSpPr>
          <p:nvPr/>
        </p:nvSpPr>
        <p:spPr bwMode="auto">
          <a:xfrm>
            <a:off x="5943600" y="2133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49" name="Line 107"/>
          <p:cNvSpPr>
            <a:spLocks noChangeShapeType="1"/>
          </p:cNvSpPr>
          <p:nvPr/>
        </p:nvSpPr>
        <p:spPr bwMode="auto">
          <a:xfrm>
            <a:off x="5943600" y="2133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Line 107"/>
          <p:cNvSpPr>
            <a:spLocks noChangeShapeType="1"/>
          </p:cNvSpPr>
          <p:nvPr/>
        </p:nvSpPr>
        <p:spPr bwMode="auto">
          <a:xfrm>
            <a:off x="6858000" y="251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Line 107"/>
          <p:cNvSpPr>
            <a:spLocks noChangeShapeType="1"/>
          </p:cNvSpPr>
          <p:nvPr/>
        </p:nvSpPr>
        <p:spPr bwMode="auto">
          <a:xfrm>
            <a:off x="5943600" y="3505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Line 129"/>
          <p:cNvSpPr>
            <a:spLocks noChangeShapeType="1"/>
          </p:cNvSpPr>
          <p:nvPr/>
        </p:nvSpPr>
        <p:spPr bwMode="auto">
          <a:xfrm>
            <a:off x="6858000" y="1752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3" name="Line 107"/>
          <p:cNvSpPr>
            <a:spLocks noChangeShapeType="1"/>
          </p:cNvSpPr>
          <p:nvPr/>
        </p:nvSpPr>
        <p:spPr bwMode="auto">
          <a:xfrm>
            <a:off x="5943600" y="3962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Line 107"/>
          <p:cNvSpPr>
            <a:spLocks noChangeShapeType="1"/>
          </p:cNvSpPr>
          <p:nvPr/>
        </p:nvSpPr>
        <p:spPr bwMode="auto">
          <a:xfrm>
            <a:off x="5943600" y="472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Line 107"/>
          <p:cNvSpPr>
            <a:spLocks noChangeShapeType="1"/>
          </p:cNvSpPr>
          <p:nvPr/>
        </p:nvSpPr>
        <p:spPr bwMode="auto">
          <a:xfrm>
            <a:off x="6858000" y="1752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1" name="Text Box 175"/>
          <p:cNvSpPr txBox="1">
            <a:spLocks noChangeArrowheads="1"/>
          </p:cNvSpPr>
          <p:nvPr/>
        </p:nvSpPr>
        <p:spPr bwMode="auto">
          <a:xfrm>
            <a:off x="6781800" y="2286000"/>
            <a:ext cx="13716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Barbara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Bucherin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2" name="Text Box 175"/>
          <p:cNvSpPr txBox="1">
            <a:spLocks noChangeArrowheads="1"/>
          </p:cNvSpPr>
          <p:nvPr/>
        </p:nvSpPr>
        <p:spPr bwMode="auto">
          <a:xfrm>
            <a:off x="5943600" y="3733800"/>
            <a:ext cx="9144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John Baker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3" name="Text Box 175"/>
          <p:cNvSpPr txBox="1">
            <a:spLocks noChangeArrowheads="1"/>
          </p:cNvSpPr>
          <p:nvPr/>
        </p:nvSpPr>
        <p:spPr bwMode="auto">
          <a:xfrm>
            <a:off x="5867400" y="44958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Mary Albright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Line 129"/>
          <p:cNvSpPr>
            <a:spLocks noChangeShapeType="1"/>
          </p:cNvSpPr>
          <p:nvPr/>
        </p:nvSpPr>
        <p:spPr bwMode="auto">
          <a:xfrm>
            <a:off x="5943600" y="3962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75" name="Line 107"/>
          <p:cNvSpPr>
            <a:spLocks noChangeShapeType="1"/>
          </p:cNvSpPr>
          <p:nvPr/>
        </p:nvSpPr>
        <p:spPr bwMode="auto">
          <a:xfrm>
            <a:off x="6858000" y="4343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6" name="Line 107"/>
          <p:cNvSpPr>
            <a:spLocks noChangeShapeType="1"/>
          </p:cNvSpPr>
          <p:nvPr/>
        </p:nvSpPr>
        <p:spPr bwMode="auto">
          <a:xfrm>
            <a:off x="6858000" y="5105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7" name="Line 107"/>
          <p:cNvSpPr>
            <a:spLocks noChangeShapeType="1"/>
          </p:cNvSpPr>
          <p:nvPr/>
        </p:nvSpPr>
        <p:spPr bwMode="auto">
          <a:xfrm>
            <a:off x="6934200" y="3124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Line 129"/>
          <p:cNvSpPr>
            <a:spLocks noChangeShapeType="1"/>
          </p:cNvSpPr>
          <p:nvPr/>
        </p:nvSpPr>
        <p:spPr bwMode="auto">
          <a:xfrm>
            <a:off x="6858000" y="4343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0" name="Line 129"/>
          <p:cNvSpPr>
            <a:spLocks noChangeShapeType="1"/>
          </p:cNvSpPr>
          <p:nvPr/>
        </p:nvSpPr>
        <p:spPr bwMode="auto">
          <a:xfrm>
            <a:off x="6934200" y="3124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81" name="Text Box 175"/>
          <p:cNvSpPr txBox="1">
            <a:spLocks noChangeArrowheads="1"/>
          </p:cNvSpPr>
          <p:nvPr/>
        </p:nvSpPr>
        <p:spPr bwMode="auto">
          <a:xfrm>
            <a:off x="6781800" y="41148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John Albright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2" name="Text Box 175"/>
          <p:cNvSpPr txBox="1">
            <a:spLocks noChangeArrowheads="1"/>
          </p:cNvSpPr>
          <p:nvPr/>
        </p:nvSpPr>
        <p:spPr bwMode="auto">
          <a:xfrm>
            <a:off x="6858000" y="4876800"/>
            <a:ext cx="11430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Elizabeth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Text Box 175"/>
          <p:cNvSpPr txBox="1">
            <a:spLocks noChangeArrowheads="1"/>
          </p:cNvSpPr>
          <p:nvPr/>
        </p:nvSpPr>
        <p:spPr bwMode="auto">
          <a:xfrm>
            <a:off x="6781800" y="2895600"/>
            <a:ext cx="1219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Valentine 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Korn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Text Box 175"/>
          <p:cNvSpPr txBox="1">
            <a:spLocks noChangeArrowheads="1"/>
          </p:cNvSpPr>
          <p:nvPr/>
        </p:nvSpPr>
        <p:spPr bwMode="auto">
          <a:xfrm>
            <a:off x="6934200" y="3657600"/>
            <a:ext cx="1600200" cy="2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7" tIns="45713" rIns="91427" bIns="45713">
            <a:spAutoFit/>
          </a:bodyPr>
          <a:lstStyle/>
          <a:p>
            <a:pPr algn="l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Christina Albright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Line 107"/>
          <p:cNvSpPr>
            <a:spLocks noChangeShapeType="1"/>
          </p:cNvSpPr>
          <p:nvPr/>
        </p:nvSpPr>
        <p:spPr bwMode="auto">
          <a:xfrm>
            <a:off x="6934200" y="3886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858000" y="1752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1745 - 1831 </a:t>
            </a:r>
            <a:endParaRPr lang="en-US" sz="1100" dirty="0"/>
          </a:p>
        </p:txBody>
      </p:sp>
      <p:sp>
        <p:nvSpPr>
          <p:cNvPr id="109" name="TextBox 108"/>
          <p:cNvSpPr txBox="1"/>
          <p:nvPr/>
        </p:nvSpPr>
        <p:spPr>
          <a:xfrm>
            <a:off x="6934200" y="3124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1755 - 1820 </a:t>
            </a:r>
            <a:endParaRPr lang="en-US" sz="1100" dirty="0"/>
          </a:p>
        </p:txBody>
      </p:sp>
      <p:sp>
        <p:nvSpPr>
          <p:cNvPr id="110" name="TextBox 109"/>
          <p:cNvSpPr txBox="1"/>
          <p:nvPr/>
        </p:nvSpPr>
        <p:spPr>
          <a:xfrm>
            <a:off x="7010400" y="3886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1755 - 1813 </a:t>
            </a:r>
            <a:endParaRPr lang="en-US" sz="1100" dirty="0"/>
          </a:p>
        </p:txBody>
      </p:sp>
      <p:sp>
        <p:nvSpPr>
          <p:cNvPr id="114" name="TextBox 113"/>
          <p:cNvSpPr txBox="1"/>
          <p:nvPr/>
        </p:nvSpPr>
        <p:spPr>
          <a:xfrm>
            <a:off x="5943600" y="3962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1784 - 1853 </a:t>
            </a:r>
            <a:endParaRPr lang="en-US" sz="1100" dirty="0"/>
          </a:p>
        </p:txBody>
      </p:sp>
      <p:sp>
        <p:nvSpPr>
          <p:cNvPr id="115" name="TextBox 114"/>
          <p:cNvSpPr txBox="1"/>
          <p:nvPr/>
        </p:nvSpPr>
        <p:spPr>
          <a:xfrm>
            <a:off x="5943600" y="4724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1794 - 1888 </a:t>
            </a:r>
            <a:endParaRPr lang="en-US" sz="1100" dirty="0"/>
          </a:p>
        </p:txBody>
      </p:sp>
      <p:sp>
        <p:nvSpPr>
          <p:cNvPr id="116" name="TextBox 115"/>
          <p:cNvSpPr txBox="1"/>
          <p:nvPr/>
        </p:nvSpPr>
        <p:spPr>
          <a:xfrm>
            <a:off x="6858000" y="4343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1772 - 1843 </a:t>
            </a:r>
            <a:endParaRPr lang="en-US" sz="1100" dirty="0"/>
          </a:p>
        </p:txBody>
      </p:sp>
      <p:sp>
        <p:nvSpPr>
          <p:cNvPr id="117" name="TextBox 116"/>
          <p:cNvSpPr txBox="1"/>
          <p:nvPr/>
        </p:nvSpPr>
        <p:spPr>
          <a:xfrm>
            <a:off x="6858000" y="5105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1765 - 1855 </a:t>
            </a:r>
            <a:endParaRPr lang="en-US" sz="1100" dirty="0"/>
          </a:p>
        </p:txBody>
      </p:sp>
      <p:sp>
        <p:nvSpPr>
          <p:cNvPr id="118" name="TextBox 117"/>
          <p:cNvSpPr txBox="1"/>
          <p:nvPr/>
        </p:nvSpPr>
        <p:spPr>
          <a:xfrm>
            <a:off x="5943600" y="3505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b. 1780</a:t>
            </a:r>
            <a:endParaRPr lang="en-US" sz="1100" dirty="0"/>
          </a:p>
        </p:txBody>
      </p:sp>
      <p:sp>
        <p:nvSpPr>
          <p:cNvPr id="119" name="TextBox 118"/>
          <p:cNvSpPr txBox="1"/>
          <p:nvPr/>
        </p:nvSpPr>
        <p:spPr>
          <a:xfrm>
            <a:off x="5943600" y="2133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1776 - 1853 </a:t>
            </a:r>
            <a:endParaRPr lang="en-US" sz="1100" dirty="0"/>
          </a:p>
        </p:txBody>
      </p:sp>
      <p:sp>
        <p:nvSpPr>
          <p:cNvPr id="120" name="TextBox 119"/>
          <p:cNvSpPr txBox="1"/>
          <p:nvPr/>
        </p:nvSpPr>
        <p:spPr>
          <a:xfrm>
            <a:off x="5105400" y="3962400"/>
            <a:ext cx="762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2</a:t>
            </a:r>
            <a:r>
              <a:rPr lang="en-US" sz="1100" baseline="30000" dirty="0" smtClean="0">
                <a:solidFill>
                  <a:srgbClr val="FF0000"/>
                </a:solidFill>
              </a:rPr>
              <a:t>nd</a:t>
            </a:r>
            <a:r>
              <a:rPr lang="en-US" sz="1100" dirty="0" smtClean="0">
                <a:solidFill>
                  <a:srgbClr val="FF0000"/>
                </a:solidFill>
              </a:rPr>
              <a:t> Wife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029200" y="4343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1823 - 1884 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Line 19"/>
          <p:cNvSpPr>
            <a:spLocks noChangeShapeType="1"/>
          </p:cNvSpPr>
          <p:nvPr/>
        </p:nvSpPr>
        <p:spPr bwMode="auto">
          <a:xfrm>
            <a:off x="2438400" y="472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84" name="Line 30"/>
          <p:cNvSpPr>
            <a:spLocks noChangeShapeType="1"/>
          </p:cNvSpPr>
          <p:nvPr/>
        </p:nvSpPr>
        <p:spPr bwMode="auto">
          <a:xfrm>
            <a:off x="16002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87" name="Line 42"/>
          <p:cNvSpPr>
            <a:spLocks noChangeShapeType="1"/>
          </p:cNvSpPr>
          <p:nvPr/>
        </p:nvSpPr>
        <p:spPr bwMode="auto">
          <a:xfrm>
            <a:off x="4267200" y="2590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93" name="Line 108"/>
          <p:cNvSpPr>
            <a:spLocks noChangeShapeType="1"/>
          </p:cNvSpPr>
          <p:nvPr/>
        </p:nvSpPr>
        <p:spPr bwMode="auto">
          <a:xfrm>
            <a:off x="6019800" y="3657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94" name="Line 109"/>
          <p:cNvSpPr>
            <a:spLocks noChangeShapeType="1"/>
          </p:cNvSpPr>
          <p:nvPr/>
        </p:nvSpPr>
        <p:spPr bwMode="auto">
          <a:xfrm>
            <a:off x="51054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95" name="Line 111"/>
          <p:cNvSpPr>
            <a:spLocks noChangeShapeType="1"/>
          </p:cNvSpPr>
          <p:nvPr/>
        </p:nvSpPr>
        <p:spPr bwMode="auto">
          <a:xfrm>
            <a:off x="5105400" y="3886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96" name="Line 119"/>
          <p:cNvSpPr>
            <a:spLocks noChangeShapeType="1"/>
          </p:cNvSpPr>
          <p:nvPr/>
        </p:nvSpPr>
        <p:spPr bwMode="auto">
          <a:xfrm>
            <a:off x="2438400" y="19050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97" name="Line 121"/>
          <p:cNvSpPr>
            <a:spLocks noChangeShapeType="1"/>
          </p:cNvSpPr>
          <p:nvPr/>
        </p:nvSpPr>
        <p:spPr bwMode="auto">
          <a:xfrm>
            <a:off x="4267200" y="25908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98" name="Line 122"/>
          <p:cNvSpPr>
            <a:spLocks noChangeShapeType="1"/>
          </p:cNvSpPr>
          <p:nvPr/>
        </p:nvSpPr>
        <p:spPr bwMode="auto">
          <a:xfrm>
            <a:off x="4267200" y="4343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099" name="Line 127"/>
          <p:cNvSpPr>
            <a:spLocks noChangeShapeType="1"/>
          </p:cNvSpPr>
          <p:nvPr/>
        </p:nvSpPr>
        <p:spPr bwMode="auto">
          <a:xfrm>
            <a:off x="3352800" y="3352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00" name="Line 129"/>
          <p:cNvSpPr>
            <a:spLocks noChangeShapeType="1"/>
          </p:cNvSpPr>
          <p:nvPr/>
        </p:nvSpPr>
        <p:spPr bwMode="auto">
          <a:xfrm>
            <a:off x="3352800" y="33528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02" name="Text Box 135"/>
          <p:cNvSpPr txBox="1">
            <a:spLocks noChangeArrowheads="1"/>
          </p:cNvSpPr>
          <p:nvPr/>
        </p:nvSpPr>
        <p:spPr bwMode="auto">
          <a:xfrm>
            <a:off x="1600200" y="2895600"/>
            <a:ext cx="8382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 dirty="0">
                <a:latin typeface="Times New Roman" pitchFamily="18" charset="0"/>
              </a:rPr>
              <a:t>Irene </a:t>
            </a:r>
          </a:p>
          <a:p>
            <a:pPr algn="l"/>
            <a:r>
              <a:rPr lang="en-US" sz="900" dirty="0">
                <a:latin typeface="Times New Roman" pitchFamily="18" charset="0"/>
              </a:rPr>
              <a:t>Mankamyer</a:t>
            </a:r>
          </a:p>
        </p:txBody>
      </p:sp>
      <p:sp>
        <p:nvSpPr>
          <p:cNvPr id="3104" name="Text Box 166"/>
          <p:cNvSpPr txBox="1">
            <a:spLocks noChangeArrowheads="1"/>
          </p:cNvSpPr>
          <p:nvPr/>
        </p:nvSpPr>
        <p:spPr bwMode="auto">
          <a:xfrm>
            <a:off x="5105400" y="2743200"/>
            <a:ext cx="1143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 dirty="0">
                <a:latin typeface="Times New Roman" pitchFamily="18" charset="0"/>
              </a:rPr>
              <a:t>Catherine Baer</a:t>
            </a:r>
          </a:p>
        </p:txBody>
      </p:sp>
      <p:sp>
        <p:nvSpPr>
          <p:cNvPr id="3105" name="Text Box 168"/>
          <p:cNvSpPr txBox="1">
            <a:spLocks noChangeArrowheads="1"/>
          </p:cNvSpPr>
          <p:nvPr/>
        </p:nvSpPr>
        <p:spPr bwMode="auto">
          <a:xfrm>
            <a:off x="5105400" y="3886200"/>
            <a:ext cx="83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 dirty="0">
                <a:latin typeface="Times New Roman" pitchFamily="18" charset="0"/>
              </a:rPr>
              <a:t>George Cook</a:t>
            </a:r>
          </a:p>
        </p:txBody>
      </p:sp>
      <p:sp>
        <p:nvSpPr>
          <p:cNvPr id="3106" name="Text Box 169"/>
          <p:cNvSpPr txBox="1">
            <a:spLocks noChangeArrowheads="1"/>
          </p:cNvSpPr>
          <p:nvPr/>
        </p:nvSpPr>
        <p:spPr bwMode="auto">
          <a:xfrm>
            <a:off x="2514600" y="44958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 dirty="0">
                <a:latin typeface="Times New Roman" pitchFamily="18" charset="0"/>
              </a:rPr>
              <a:t>Ida Bittner</a:t>
            </a:r>
          </a:p>
        </p:txBody>
      </p:sp>
      <p:sp>
        <p:nvSpPr>
          <p:cNvPr id="3110" name="Line 174"/>
          <p:cNvSpPr>
            <a:spLocks noChangeShapeType="1"/>
          </p:cNvSpPr>
          <p:nvPr/>
        </p:nvSpPr>
        <p:spPr bwMode="auto">
          <a:xfrm>
            <a:off x="5105400" y="220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3" name="Text Box 177"/>
          <p:cNvSpPr txBox="1">
            <a:spLocks noChangeArrowheads="1"/>
          </p:cNvSpPr>
          <p:nvPr/>
        </p:nvSpPr>
        <p:spPr bwMode="auto">
          <a:xfrm>
            <a:off x="5029200" y="4572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Rachel Troutman</a:t>
            </a:r>
          </a:p>
        </p:txBody>
      </p:sp>
      <p:sp>
        <p:nvSpPr>
          <p:cNvPr id="3114" name="Text Box 178"/>
          <p:cNvSpPr txBox="1">
            <a:spLocks noChangeArrowheads="1"/>
          </p:cNvSpPr>
          <p:nvPr/>
        </p:nvSpPr>
        <p:spPr bwMode="auto">
          <a:xfrm>
            <a:off x="5105400" y="22098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John P. Bittner</a:t>
            </a:r>
          </a:p>
        </p:txBody>
      </p:sp>
      <p:sp>
        <p:nvSpPr>
          <p:cNvPr id="3115" name="Line 184"/>
          <p:cNvSpPr>
            <a:spLocks noChangeShapeType="1"/>
          </p:cNvSpPr>
          <p:nvPr/>
        </p:nvSpPr>
        <p:spPr bwMode="auto">
          <a:xfrm>
            <a:off x="1828800" y="32766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16" name="Text Box 186"/>
          <p:cNvSpPr txBox="1">
            <a:spLocks noChangeArrowheads="1"/>
          </p:cNvSpPr>
          <p:nvPr/>
        </p:nvSpPr>
        <p:spPr bwMode="auto">
          <a:xfrm>
            <a:off x="3352800" y="33528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Nathaniel Bittner</a:t>
            </a:r>
          </a:p>
        </p:txBody>
      </p:sp>
      <p:sp>
        <p:nvSpPr>
          <p:cNvPr id="3117" name="Text Box 208"/>
          <p:cNvSpPr txBox="1">
            <a:spLocks noChangeArrowheads="1"/>
          </p:cNvSpPr>
          <p:nvPr/>
        </p:nvSpPr>
        <p:spPr bwMode="auto">
          <a:xfrm>
            <a:off x="4267200" y="26670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Jacob Bittner</a:t>
            </a:r>
          </a:p>
        </p:txBody>
      </p:sp>
      <p:sp>
        <p:nvSpPr>
          <p:cNvPr id="3118" name="Text Box 209"/>
          <p:cNvSpPr txBox="1">
            <a:spLocks noChangeArrowheads="1"/>
          </p:cNvSpPr>
          <p:nvPr/>
        </p:nvSpPr>
        <p:spPr bwMode="auto">
          <a:xfrm>
            <a:off x="4343400" y="4114800"/>
            <a:ext cx="83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Lydia Cook</a:t>
            </a:r>
          </a:p>
        </p:txBody>
      </p:sp>
      <p:sp>
        <p:nvSpPr>
          <p:cNvPr id="3119" name="Line 210"/>
          <p:cNvSpPr>
            <a:spLocks noChangeShapeType="1"/>
          </p:cNvSpPr>
          <p:nvPr/>
        </p:nvSpPr>
        <p:spPr bwMode="auto">
          <a:xfrm>
            <a:off x="6019800" y="2514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0" name="Line 211"/>
          <p:cNvSpPr>
            <a:spLocks noChangeShapeType="1"/>
          </p:cNvSpPr>
          <p:nvPr/>
        </p:nvSpPr>
        <p:spPr bwMode="auto">
          <a:xfrm>
            <a:off x="5105400" y="3886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1" name="Line 212"/>
          <p:cNvSpPr>
            <a:spLocks noChangeShapeType="1"/>
          </p:cNvSpPr>
          <p:nvPr/>
        </p:nvSpPr>
        <p:spPr bwMode="auto">
          <a:xfrm>
            <a:off x="5105400" y="4800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2" name="Line 213"/>
          <p:cNvSpPr>
            <a:spLocks noChangeShapeType="1"/>
          </p:cNvSpPr>
          <p:nvPr/>
        </p:nvSpPr>
        <p:spPr bwMode="auto">
          <a:xfrm>
            <a:off x="5105400" y="2971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3" name="Line 214"/>
          <p:cNvSpPr>
            <a:spLocks noChangeShapeType="1"/>
          </p:cNvSpPr>
          <p:nvPr/>
        </p:nvSpPr>
        <p:spPr bwMode="auto">
          <a:xfrm>
            <a:off x="60198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4" name="Line 215"/>
          <p:cNvSpPr>
            <a:spLocks noChangeShapeType="1"/>
          </p:cNvSpPr>
          <p:nvPr/>
        </p:nvSpPr>
        <p:spPr bwMode="auto">
          <a:xfrm>
            <a:off x="6019800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5" name="Line 216"/>
          <p:cNvSpPr>
            <a:spLocks noChangeShapeType="1"/>
          </p:cNvSpPr>
          <p:nvPr/>
        </p:nvSpPr>
        <p:spPr bwMode="auto">
          <a:xfrm>
            <a:off x="6019800" y="1905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6" name="Text Box 217"/>
          <p:cNvSpPr txBox="1">
            <a:spLocks noChangeArrowheads="1"/>
          </p:cNvSpPr>
          <p:nvPr/>
        </p:nvSpPr>
        <p:spPr bwMode="auto">
          <a:xfrm>
            <a:off x="6019800" y="1905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George Bittner</a:t>
            </a:r>
          </a:p>
        </p:txBody>
      </p:sp>
      <p:sp>
        <p:nvSpPr>
          <p:cNvPr id="3127" name="Text Box 218"/>
          <p:cNvSpPr txBox="1">
            <a:spLocks noChangeArrowheads="1"/>
          </p:cNvSpPr>
          <p:nvPr/>
        </p:nvSpPr>
        <p:spPr bwMode="auto">
          <a:xfrm>
            <a:off x="6019800" y="2286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Elizabeth Walker</a:t>
            </a:r>
          </a:p>
        </p:txBody>
      </p:sp>
      <p:sp>
        <p:nvSpPr>
          <p:cNvPr id="3128" name="Line 219"/>
          <p:cNvSpPr>
            <a:spLocks noChangeShapeType="1"/>
          </p:cNvSpPr>
          <p:nvPr/>
        </p:nvSpPr>
        <p:spPr bwMode="auto">
          <a:xfrm>
            <a:off x="6934200" y="1676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29" name="Line 220"/>
          <p:cNvSpPr>
            <a:spLocks noChangeShapeType="1"/>
          </p:cNvSpPr>
          <p:nvPr/>
        </p:nvSpPr>
        <p:spPr bwMode="auto">
          <a:xfrm>
            <a:off x="6934200" y="2133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0" name="Line 221"/>
          <p:cNvSpPr>
            <a:spLocks noChangeShapeType="1"/>
          </p:cNvSpPr>
          <p:nvPr/>
        </p:nvSpPr>
        <p:spPr bwMode="auto">
          <a:xfrm>
            <a:off x="6934200" y="1676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1" name="Text Box 222"/>
          <p:cNvSpPr txBox="1">
            <a:spLocks noChangeArrowheads="1"/>
          </p:cNvSpPr>
          <p:nvPr/>
        </p:nvSpPr>
        <p:spPr bwMode="auto">
          <a:xfrm>
            <a:off x="7010400" y="1676400"/>
            <a:ext cx="83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Henry Bittner</a:t>
            </a:r>
          </a:p>
        </p:txBody>
      </p:sp>
      <p:sp>
        <p:nvSpPr>
          <p:cNvPr id="3132" name="Text Box 223"/>
          <p:cNvSpPr txBox="1">
            <a:spLocks noChangeArrowheads="1"/>
          </p:cNvSpPr>
          <p:nvPr/>
        </p:nvSpPr>
        <p:spPr bwMode="auto">
          <a:xfrm>
            <a:off x="6858000" y="1905000"/>
            <a:ext cx="1219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Dororthia Brallier</a:t>
            </a:r>
          </a:p>
        </p:txBody>
      </p:sp>
      <p:sp>
        <p:nvSpPr>
          <p:cNvPr id="3134" name="Line 226"/>
          <p:cNvSpPr>
            <a:spLocks noChangeShapeType="1"/>
          </p:cNvSpPr>
          <p:nvPr/>
        </p:nvSpPr>
        <p:spPr bwMode="auto">
          <a:xfrm>
            <a:off x="6934200" y="4648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5" name="Line 227"/>
          <p:cNvSpPr>
            <a:spLocks noChangeShapeType="1"/>
          </p:cNvSpPr>
          <p:nvPr/>
        </p:nvSpPr>
        <p:spPr bwMode="auto">
          <a:xfrm>
            <a:off x="6019800" y="4114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6" name="Line 228"/>
          <p:cNvSpPr>
            <a:spLocks noChangeShapeType="1"/>
          </p:cNvSpPr>
          <p:nvPr/>
        </p:nvSpPr>
        <p:spPr bwMode="auto">
          <a:xfrm>
            <a:off x="6019800" y="3276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37" name="Rectangle 229"/>
          <p:cNvSpPr>
            <a:spLocks noChangeArrowheads="1"/>
          </p:cNvSpPr>
          <p:nvPr/>
        </p:nvSpPr>
        <p:spPr bwMode="auto">
          <a:xfrm>
            <a:off x="6019800" y="2971800"/>
            <a:ext cx="1057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Catherine Shallus</a:t>
            </a:r>
            <a:r>
              <a:rPr lang="en-US"/>
              <a:t> </a:t>
            </a:r>
          </a:p>
        </p:txBody>
      </p:sp>
      <p:sp>
        <p:nvSpPr>
          <p:cNvPr id="3138" name="Text Box 230"/>
          <p:cNvSpPr txBox="1">
            <a:spLocks noChangeArrowheads="1"/>
          </p:cNvSpPr>
          <p:nvPr/>
        </p:nvSpPr>
        <p:spPr bwMode="auto">
          <a:xfrm>
            <a:off x="6019800" y="2667000"/>
            <a:ext cx="11430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113" tIns="42056" rIns="84113" bIns="42056">
            <a:spAutoFit/>
          </a:bodyPr>
          <a:lstStyle/>
          <a:p>
            <a:pPr algn="l"/>
            <a:r>
              <a:rPr lang="en-US" sz="900">
                <a:solidFill>
                  <a:srgbClr val="000000"/>
                </a:solidFill>
                <a:latin typeface="Times New Roman" pitchFamily="18" charset="0"/>
              </a:rPr>
              <a:t>Ludwig </a:t>
            </a:r>
            <a:r>
              <a:rPr lang="en-US" sz="900">
                <a:latin typeface="Times New Roman" pitchFamily="18" charset="0"/>
              </a:rPr>
              <a:t>Baer</a:t>
            </a:r>
          </a:p>
        </p:txBody>
      </p:sp>
      <p:sp>
        <p:nvSpPr>
          <p:cNvPr id="3139" name="Text Box 231"/>
          <p:cNvSpPr txBox="1">
            <a:spLocks noChangeArrowheads="1"/>
          </p:cNvSpPr>
          <p:nvPr/>
        </p:nvSpPr>
        <p:spPr bwMode="auto">
          <a:xfrm>
            <a:off x="6019800" y="3657600"/>
            <a:ext cx="838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Adam Cook</a:t>
            </a:r>
          </a:p>
        </p:txBody>
      </p:sp>
      <p:sp>
        <p:nvSpPr>
          <p:cNvPr id="3140" name="Line 232"/>
          <p:cNvSpPr>
            <a:spLocks noChangeShapeType="1"/>
          </p:cNvSpPr>
          <p:nvPr/>
        </p:nvSpPr>
        <p:spPr bwMode="auto">
          <a:xfrm>
            <a:off x="6019800" y="4419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1" name="Line 233"/>
          <p:cNvSpPr>
            <a:spLocks noChangeShapeType="1"/>
          </p:cNvSpPr>
          <p:nvPr/>
        </p:nvSpPr>
        <p:spPr bwMode="auto">
          <a:xfrm>
            <a:off x="6019800" y="518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2" name="Line 234"/>
          <p:cNvSpPr>
            <a:spLocks noChangeShapeType="1"/>
          </p:cNvSpPr>
          <p:nvPr/>
        </p:nvSpPr>
        <p:spPr bwMode="auto">
          <a:xfrm>
            <a:off x="6019800" y="4419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3" name="Text Box 235"/>
          <p:cNvSpPr txBox="1">
            <a:spLocks noChangeArrowheads="1"/>
          </p:cNvSpPr>
          <p:nvPr/>
        </p:nvSpPr>
        <p:spPr bwMode="auto">
          <a:xfrm>
            <a:off x="5943600" y="4419600"/>
            <a:ext cx="1143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William Troutman</a:t>
            </a:r>
          </a:p>
        </p:txBody>
      </p:sp>
      <p:sp>
        <p:nvSpPr>
          <p:cNvPr id="3144" name="Text Box 236"/>
          <p:cNvSpPr txBox="1">
            <a:spLocks noChangeArrowheads="1"/>
          </p:cNvSpPr>
          <p:nvPr/>
        </p:nvSpPr>
        <p:spPr bwMode="auto">
          <a:xfrm>
            <a:off x="6019800" y="49530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Ann Uhl</a:t>
            </a:r>
          </a:p>
        </p:txBody>
      </p:sp>
      <p:sp>
        <p:nvSpPr>
          <p:cNvPr id="3145" name="Line 237"/>
          <p:cNvSpPr>
            <a:spLocks noChangeShapeType="1"/>
          </p:cNvSpPr>
          <p:nvPr/>
        </p:nvSpPr>
        <p:spPr bwMode="auto">
          <a:xfrm>
            <a:off x="69342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6" name="Line 238"/>
          <p:cNvSpPr>
            <a:spLocks noChangeShapeType="1"/>
          </p:cNvSpPr>
          <p:nvPr/>
        </p:nvSpPr>
        <p:spPr bwMode="auto">
          <a:xfrm>
            <a:off x="69342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7" name="Line 239"/>
          <p:cNvSpPr>
            <a:spLocks noChangeShapeType="1"/>
          </p:cNvSpPr>
          <p:nvPr/>
        </p:nvSpPr>
        <p:spPr bwMode="auto">
          <a:xfrm>
            <a:off x="6934200" y="4191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8" name="Text Box 240"/>
          <p:cNvSpPr txBox="1">
            <a:spLocks noChangeArrowheads="1"/>
          </p:cNvSpPr>
          <p:nvPr/>
        </p:nvSpPr>
        <p:spPr bwMode="auto">
          <a:xfrm>
            <a:off x="6858000" y="4191000"/>
            <a:ext cx="1143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Wilhelm Troutman</a:t>
            </a:r>
          </a:p>
        </p:txBody>
      </p:sp>
      <p:sp>
        <p:nvSpPr>
          <p:cNvPr id="3149" name="Text Box 241"/>
          <p:cNvSpPr txBox="1">
            <a:spLocks noChangeArrowheads="1"/>
          </p:cNvSpPr>
          <p:nvPr/>
        </p:nvSpPr>
        <p:spPr bwMode="auto">
          <a:xfrm>
            <a:off x="6934200" y="44196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Elizabeth</a:t>
            </a:r>
          </a:p>
        </p:txBody>
      </p:sp>
      <p:sp>
        <p:nvSpPr>
          <p:cNvPr id="3150" name="Line 242"/>
          <p:cNvSpPr>
            <a:spLocks noChangeShapeType="1"/>
          </p:cNvSpPr>
          <p:nvPr/>
        </p:nvSpPr>
        <p:spPr bwMode="auto">
          <a:xfrm>
            <a:off x="6934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1" name="Line 244"/>
          <p:cNvSpPr>
            <a:spLocks noChangeShapeType="1"/>
          </p:cNvSpPr>
          <p:nvPr/>
        </p:nvSpPr>
        <p:spPr bwMode="auto">
          <a:xfrm>
            <a:off x="69342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2" name="Text Box 245"/>
          <p:cNvSpPr txBox="1">
            <a:spLocks noChangeArrowheads="1"/>
          </p:cNvSpPr>
          <p:nvPr/>
        </p:nvSpPr>
        <p:spPr bwMode="auto">
          <a:xfrm>
            <a:off x="6934200" y="4953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Johann C. Uhl</a:t>
            </a:r>
          </a:p>
        </p:txBody>
      </p:sp>
      <p:sp>
        <p:nvSpPr>
          <p:cNvPr id="3153" name="Text Box 246"/>
          <p:cNvSpPr txBox="1">
            <a:spLocks noChangeArrowheads="1"/>
          </p:cNvSpPr>
          <p:nvPr/>
        </p:nvSpPr>
        <p:spPr bwMode="auto">
          <a:xfrm>
            <a:off x="6934200" y="51816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Maria Dudewich</a:t>
            </a:r>
          </a:p>
        </p:txBody>
      </p:sp>
      <p:sp>
        <p:nvSpPr>
          <p:cNvPr id="3154" name="Line 247"/>
          <p:cNvSpPr>
            <a:spLocks noChangeShapeType="1"/>
          </p:cNvSpPr>
          <p:nvPr/>
        </p:nvSpPr>
        <p:spPr bwMode="auto">
          <a:xfrm>
            <a:off x="7848600" y="4724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" name="Line 248"/>
          <p:cNvSpPr>
            <a:spLocks noChangeShapeType="1"/>
          </p:cNvSpPr>
          <p:nvPr/>
        </p:nvSpPr>
        <p:spPr bwMode="auto">
          <a:xfrm>
            <a:off x="7848600" y="5181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6" name="Line 249"/>
          <p:cNvSpPr>
            <a:spLocks noChangeShapeType="1"/>
          </p:cNvSpPr>
          <p:nvPr/>
        </p:nvSpPr>
        <p:spPr bwMode="auto">
          <a:xfrm>
            <a:off x="7848600" y="47244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7" name="Text Box 250"/>
          <p:cNvSpPr txBox="1">
            <a:spLocks noChangeArrowheads="1"/>
          </p:cNvSpPr>
          <p:nvPr/>
        </p:nvSpPr>
        <p:spPr bwMode="auto">
          <a:xfrm>
            <a:off x="7848600" y="47244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Johann V. Uhl</a:t>
            </a:r>
          </a:p>
        </p:txBody>
      </p:sp>
      <p:sp>
        <p:nvSpPr>
          <p:cNvPr id="3158" name="Text Box 251"/>
          <p:cNvSpPr txBox="1">
            <a:spLocks noChangeArrowheads="1"/>
          </p:cNvSpPr>
          <p:nvPr/>
        </p:nvSpPr>
        <p:spPr bwMode="auto">
          <a:xfrm>
            <a:off x="7848600" y="49530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Anna Elizabeth</a:t>
            </a:r>
          </a:p>
        </p:txBody>
      </p:sp>
      <p:sp>
        <p:nvSpPr>
          <p:cNvPr id="3161" name="Line 266"/>
          <p:cNvSpPr>
            <a:spLocks noChangeShapeType="1"/>
          </p:cNvSpPr>
          <p:nvPr/>
        </p:nvSpPr>
        <p:spPr bwMode="auto">
          <a:xfrm>
            <a:off x="6019800" y="2667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2" name="Line 267"/>
          <p:cNvSpPr>
            <a:spLocks noChangeShapeType="1"/>
          </p:cNvSpPr>
          <p:nvPr/>
        </p:nvSpPr>
        <p:spPr bwMode="auto">
          <a:xfrm>
            <a:off x="69342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3" name="Line 268"/>
          <p:cNvSpPr>
            <a:spLocks noChangeShapeType="1"/>
          </p:cNvSpPr>
          <p:nvPr/>
        </p:nvSpPr>
        <p:spPr bwMode="auto">
          <a:xfrm>
            <a:off x="6934200" y="3505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4" name="Line 269"/>
          <p:cNvSpPr>
            <a:spLocks noChangeShapeType="1"/>
          </p:cNvSpPr>
          <p:nvPr/>
        </p:nvSpPr>
        <p:spPr bwMode="auto">
          <a:xfrm>
            <a:off x="6934200" y="3048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5" name="Text Box 270"/>
          <p:cNvSpPr txBox="1">
            <a:spLocks noChangeArrowheads="1"/>
          </p:cNvSpPr>
          <p:nvPr/>
        </p:nvSpPr>
        <p:spPr bwMode="auto">
          <a:xfrm>
            <a:off x="6934200" y="32766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Maria Graff</a:t>
            </a:r>
          </a:p>
        </p:txBody>
      </p:sp>
      <p:sp>
        <p:nvSpPr>
          <p:cNvPr id="3166" name="Text Box 271"/>
          <p:cNvSpPr txBox="1">
            <a:spLocks noChangeArrowheads="1"/>
          </p:cNvSpPr>
          <p:nvPr/>
        </p:nvSpPr>
        <p:spPr bwMode="auto">
          <a:xfrm>
            <a:off x="6934200" y="3048000"/>
            <a:ext cx="99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Sebastian Shallus</a:t>
            </a:r>
          </a:p>
        </p:txBody>
      </p:sp>
      <p:sp>
        <p:nvSpPr>
          <p:cNvPr id="3167" name="Line 272"/>
          <p:cNvSpPr>
            <a:spLocks noChangeShapeType="1"/>
          </p:cNvSpPr>
          <p:nvPr/>
        </p:nvSpPr>
        <p:spPr bwMode="auto">
          <a:xfrm>
            <a:off x="7848600" y="3276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8" name="Line 273"/>
          <p:cNvSpPr>
            <a:spLocks noChangeShapeType="1"/>
          </p:cNvSpPr>
          <p:nvPr/>
        </p:nvSpPr>
        <p:spPr bwMode="auto">
          <a:xfrm>
            <a:off x="7848600" y="3733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69" name="Line 274"/>
          <p:cNvSpPr>
            <a:spLocks noChangeShapeType="1"/>
          </p:cNvSpPr>
          <p:nvPr/>
        </p:nvSpPr>
        <p:spPr bwMode="auto">
          <a:xfrm>
            <a:off x="7848600" y="32766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0" name="Text Box 275"/>
          <p:cNvSpPr txBox="1">
            <a:spLocks noChangeArrowheads="1"/>
          </p:cNvSpPr>
          <p:nvPr/>
        </p:nvSpPr>
        <p:spPr bwMode="auto">
          <a:xfrm>
            <a:off x="7848600" y="35052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Susan Hunter</a:t>
            </a:r>
          </a:p>
        </p:txBody>
      </p:sp>
      <p:sp>
        <p:nvSpPr>
          <p:cNvPr id="3171" name="Text Box 276"/>
          <p:cNvSpPr txBox="1">
            <a:spLocks noChangeArrowheads="1"/>
          </p:cNvSpPr>
          <p:nvPr/>
        </p:nvSpPr>
        <p:spPr bwMode="auto">
          <a:xfrm>
            <a:off x="7848600" y="3276600"/>
            <a:ext cx="91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Johann Graff</a:t>
            </a:r>
          </a:p>
        </p:txBody>
      </p:sp>
      <p:sp>
        <p:nvSpPr>
          <p:cNvPr id="3172" name="Line 277"/>
          <p:cNvSpPr>
            <a:spLocks noChangeShapeType="1"/>
          </p:cNvSpPr>
          <p:nvPr/>
        </p:nvSpPr>
        <p:spPr bwMode="auto">
          <a:xfrm>
            <a:off x="6019800" y="3657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3" name="Text Box 321"/>
          <p:cNvSpPr txBox="1">
            <a:spLocks noChangeArrowheads="1"/>
          </p:cNvSpPr>
          <p:nvPr/>
        </p:nvSpPr>
        <p:spPr bwMode="auto">
          <a:xfrm>
            <a:off x="3352800" y="5257800"/>
            <a:ext cx="1066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 dirty="0">
                <a:latin typeface="Times New Roman" pitchFamily="18" charset="0"/>
              </a:rPr>
              <a:t>Lydia Lepley</a:t>
            </a:r>
          </a:p>
          <a:p>
            <a:pPr algn="l"/>
            <a:r>
              <a:rPr lang="en-US" sz="900" dirty="0">
                <a:latin typeface="Times New Roman" pitchFamily="18" charset="0"/>
              </a:rPr>
              <a:t>Family Chart</a:t>
            </a:r>
          </a:p>
        </p:txBody>
      </p:sp>
      <p:sp>
        <p:nvSpPr>
          <p:cNvPr id="3174" name="Line 322"/>
          <p:cNvSpPr>
            <a:spLocks noChangeShapeType="1"/>
          </p:cNvSpPr>
          <p:nvPr/>
        </p:nvSpPr>
        <p:spPr bwMode="auto">
          <a:xfrm>
            <a:off x="6934200" y="5410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" name="Line 323"/>
          <p:cNvSpPr>
            <a:spLocks noChangeShapeType="1"/>
          </p:cNvSpPr>
          <p:nvPr/>
        </p:nvSpPr>
        <p:spPr bwMode="auto">
          <a:xfrm>
            <a:off x="3352800" y="5638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" name="Line 324"/>
          <p:cNvSpPr>
            <a:spLocks noChangeShapeType="1"/>
          </p:cNvSpPr>
          <p:nvPr/>
        </p:nvSpPr>
        <p:spPr bwMode="auto">
          <a:xfrm>
            <a:off x="1828800" y="5257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7" name="Text Box 325"/>
          <p:cNvSpPr txBox="1">
            <a:spLocks noChangeArrowheads="1"/>
          </p:cNvSpPr>
          <p:nvPr/>
        </p:nvSpPr>
        <p:spPr bwMode="auto">
          <a:xfrm>
            <a:off x="2362200" y="5867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 dirty="0">
                <a:latin typeface="Times New Roman" pitchFamily="18" charset="0"/>
              </a:rPr>
              <a:t>William Blume</a:t>
            </a:r>
          </a:p>
        </p:txBody>
      </p:sp>
      <p:sp>
        <p:nvSpPr>
          <p:cNvPr id="3178" name="Text Box 326"/>
          <p:cNvSpPr txBox="1">
            <a:spLocks noChangeArrowheads="1"/>
          </p:cNvSpPr>
          <p:nvPr/>
        </p:nvSpPr>
        <p:spPr bwMode="auto">
          <a:xfrm>
            <a:off x="2438400" y="5257800"/>
            <a:ext cx="838200" cy="230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Alice Bittner</a:t>
            </a:r>
          </a:p>
        </p:txBody>
      </p:sp>
      <p:sp>
        <p:nvSpPr>
          <p:cNvPr id="3179" name="Line 327"/>
          <p:cNvSpPr>
            <a:spLocks noChangeShapeType="1"/>
          </p:cNvSpPr>
          <p:nvPr/>
        </p:nvSpPr>
        <p:spPr bwMode="auto">
          <a:xfrm>
            <a:off x="1828800" y="6096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0" name="Line 328"/>
          <p:cNvSpPr>
            <a:spLocks noChangeShapeType="1"/>
          </p:cNvSpPr>
          <p:nvPr/>
        </p:nvSpPr>
        <p:spPr bwMode="auto">
          <a:xfrm flipH="1">
            <a:off x="3352800" y="5791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1" name="Line 329"/>
          <p:cNvSpPr>
            <a:spLocks noChangeShapeType="1"/>
          </p:cNvSpPr>
          <p:nvPr/>
        </p:nvSpPr>
        <p:spPr bwMode="auto">
          <a:xfrm>
            <a:off x="3352800" y="6400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" name="Line 330"/>
          <p:cNvSpPr>
            <a:spLocks noChangeShapeType="1"/>
          </p:cNvSpPr>
          <p:nvPr/>
        </p:nvSpPr>
        <p:spPr bwMode="auto">
          <a:xfrm>
            <a:off x="3352800" y="5791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3" name="Text Box 331"/>
          <p:cNvSpPr txBox="1">
            <a:spLocks noChangeArrowheads="1"/>
          </p:cNvSpPr>
          <p:nvPr/>
        </p:nvSpPr>
        <p:spPr bwMode="auto">
          <a:xfrm>
            <a:off x="3352800" y="57912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 dirty="0">
                <a:latin typeface="Times New Roman" pitchFamily="18" charset="0"/>
              </a:rPr>
              <a:t>George Blume</a:t>
            </a:r>
          </a:p>
        </p:txBody>
      </p:sp>
      <p:sp>
        <p:nvSpPr>
          <p:cNvPr id="3184" name="Text Box 332"/>
          <p:cNvSpPr txBox="1">
            <a:spLocks noChangeArrowheads="1"/>
          </p:cNvSpPr>
          <p:nvPr/>
        </p:nvSpPr>
        <p:spPr bwMode="auto">
          <a:xfrm>
            <a:off x="3352800" y="6172200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Catharine</a:t>
            </a:r>
          </a:p>
        </p:txBody>
      </p:sp>
      <p:sp>
        <p:nvSpPr>
          <p:cNvPr id="3185" name="Text Box 333"/>
          <p:cNvSpPr txBox="1">
            <a:spLocks noChangeArrowheads="1"/>
          </p:cNvSpPr>
          <p:nvPr/>
        </p:nvSpPr>
        <p:spPr bwMode="auto">
          <a:xfrm>
            <a:off x="1981200" y="5029200"/>
            <a:ext cx="1370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1000">
                <a:latin typeface="Times New Roman" pitchFamily="18" charset="0"/>
              </a:rPr>
              <a:t>Adopted      Parents</a:t>
            </a:r>
          </a:p>
        </p:txBody>
      </p:sp>
      <p:sp>
        <p:nvSpPr>
          <p:cNvPr id="3186" name="Text Box 334"/>
          <p:cNvSpPr txBox="1">
            <a:spLocks noChangeArrowheads="1"/>
          </p:cNvSpPr>
          <p:nvPr/>
        </p:nvSpPr>
        <p:spPr bwMode="auto">
          <a:xfrm>
            <a:off x="1905000" y="5486400"/>
            <a:ext cx="1371600" cy="369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>
            <a:spAutoFit/>
          </a:bodyPr>
          <a:lstStyle/>
          <a:p>
            <a:pPr algn="l"/>
            <a:r>
              <a:rPr lang="en-US" sz="900">
                <a:latin typeface="Times New Roman" pitchFamily="18" charset="0"/>
              </a:rPr>
              <a:t>Ida and Alice Bittner were Sisters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457200" y="0"/>
            <a:ext cx="8191500" cy="6173788"/>
            <a:chOff x="457200" y="0"/>
            <a:chExt cx="8191500" cy="6173788"/>
          </a:xfrm>
        </p:grpSpPr>
        <p:sp>
          <p:nvSpPr>
            <p:cNvPr id="4099" name="Text Box 2"/>
            <p:cNvSpPr txBox="1">
              <a:spLocks noChangeArrowheads="1"/>
            </p:cNvSpPr>
            <p:nvPr/>
          </p:nvSpPr>
          <p:spPr bwMode="auto">
            <a:xfrm>
              <a:off x="3024188" y="0"/>
              <a:ext cx="2625725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r>
                <a:rPr lang="en-US" sz="1400" b="1" i="1" dirty="0">
                  <a:latin typeface="Times New Roman" pitchFamily="18" charset="0"/>
                </a:rPr>
                <a:t> Lepley “American” Family Tree</a:t>
              </a:r>
            </a:p>
          </p:txBody>
        </p:sp>
        <p:sp>
          <p:nvSpPr>
            <p:cNvPr id="4100" name="Line 147"/>
            <p:cNvSpPr>
              <a:spLocks noChangeShapeType="1"/>
            </p:cNvSpPr>
            <p:nvPr/>
          </p:nvSpPr>
          <p:spPr bwMode="auto">
            <a:xfrm>
              <a:off x="3352800" y="45720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Text Box 148"/>
            <p:cNvSpPr txBox="1">
              <a:spLocks noChangeArrowheads="1"/>
            </p:cNvSpPr>
            <p:nvPr/>
          </p:nvSpPr>
          <p:spPr bwMode="auto">
            <a:xfrm>
              <a:off x="3352800" y="4343400"/>
              <a:ext cx="1066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 dirty="0">
                  <a:latin typeface="Times New Roman" pitchFamily="18" charset="0"/>
                </a:rPr>
                <a:t>Lydia Lepley</a:t>
              </a:r>
            </a:p>
          </p:txBody>
        </p:sp>
        <p:sp>
          <p:nvSpPr>
            <p:cNvPr id="4102" name="Line 149"/>
            <p:cNvSpPr>
              <a:spLocks noChangeShapeType="1"/>
            </p:cNvSpPr>
            <p:nvPr/>
          </p:nvSpPr>
          <p:spPr bwMode="auto">
            <a:xfrm>
              <a:off x="5181600" y="41148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Line 150"/>
            <p:cNvSpPr>
              <a:spLocks noChangeShapeType="1"/>
            </p:cNvSpPr>
            <p:nvPr/>
          </p:nvSpPr>
          <p:spPr bwMode="auto">
            <a:xfrm flipV="1">
              <a:off x="4267200" y="3657600"/>
              <a:ext cx="0" cy="1828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Text Box 151"/>
            <p:cNvSpPr txBox="1">
              <a:spLocks noChangeArrowheads="1"/>
            </p:cNvSpPr>
            <p:nvPr/>
          </p:nvSpPr>
          <p:spPr bwMode="auto">
            <a:xfrm>
              <a:off x="4267200" y="3657600"/>
              <a:ext cx="1066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 dirty="0">
                  <a:latin typeface="Times New Roman" pitchFamily="18" charset="0"/>
                </a:rPr>
                <a:t>Valentine Lepley</a:t>
              </a:r>
            </a:p>
          </p:txBody>
        </p:sp>
        <p:sp>
          <p:nvSpPr>
            <p:cNvPr id="4105" name="Text Box 152"/>
            <p:cNvSpPr txBox="1">
              <a:spLocks noChangeArrowheads="1"/>
            </p:cNvSpPr>
            <p:nvPr/>
          </p:nvSpPr>
          <p:spPr bwMode="auto">
            <a:xfrm>
              <a:off x="4267200" y="5257800"/>
              <a:ext cx="7620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Maria Baker</a:t>
              </a:r>
            </a:p>
          </p:txBody>
        </p:sp>
        <p:sp>
          <p:nvSpPr>
            <p:cNvPr id="4106" name="Line 153"/>
            <p:cNvSpPr>
              <a:spLocks noChangeShapeType="1"/>
            </p:cNvSpPr>
            <p:nvPr/>
          </p:nvSpPr>
          <p:spPr bwMode="auto">
            <a:xfrm>
              <a:off x="5181600" y="31242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Line 155"/>
            <p:cNvSpPr>
              <a:spLocks noChangeShapeType="1"/>
            </p:cNvSpPr>
            <p:nvPr/>
          </p:nvSpPr>
          <p:spPr bwMode="auto">
            <a:xfrm>
              <a:off x="5181600" y="31242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Text Box 156"/>
            <p:cNvSpPr txBox="1">
              <a:spLocks noChangeArrowheads="1"/>
            </p:cNvSpPr>
            <p:nvPr/>
          </p:nvSpPr>
          <p:spPr bwMode="auto">
            <a:xfrm>
              <a:off x="5181600" y="3124200"/>
              <a:ext cx="8382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 dirty="0">
                  <a:latin typeface="Times New Roman" pitchFamily="18" charset="0"/>
                </a:rPr>
                <a:t>Adam Lepley</a:t>
              </a:r>
            </a:p>
          </p:txBody>
        </p:sp>
        <p:sp>
          <p:nvSpPr>
            <p:cNvPr id="4109" name="Text Box 157"/>
            <p:cNvSpPr txBox="1">
              <a:spLocks noChangeArrowheads="1"/>
            </p:cNvSpPr>
            <p:nvPr/>
          </p:nvSpPr>
          <p:spPr bwMode="auto">
            <a:xfrm>
              <a:off x="5181600" y="3886200"/>
              <a:ext cx="9906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Elizabeth Horn</a:t>
              </a:r>
            </a:p>
          </p:txBody>
        </p:sp>
        <p:sp>
          <p:nvSpPr>
            <p:cNvPr id="4110" name="Line 158"/>
            <p:cNvSpPr>
              <a:spLocks noChangeShapeType="1"/>
            </p:cNvSpPr>
            <p:nvPr/>
          </p:nvSpPr>
          <p:spPr bwMode="auto">
            <a:xfrm flipH="1" flipV="1">
              <a:off x="4267200" y="36576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59"/>
            <p:cNvSpPr>
              <a:spLocks noChangeShapeType="1"/>
            </p:cNvSpPr>
            <p:nvPr/>
          </p:nvSpPr>
          <p:spPr bwMode="auto">
            <a:xfrm>
              <a:off x="6019800" y="2895600"/>
              <a:ext cx="1588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Line 160"/>
            <p:cNvSpPr>
              <a:spLocks noChangeShapeType="1"/>
            </p:cNvSpPr>
            <p:nvPr/>
          </p:nvSpPr>
          <p:spPr bwMode="auto">
            <a:xfrm>
              <a:off x="6019800" y="33528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Line 161"/>
            <p:cNvSpPr>
              <a:spLocks noChangeShapeType="1"/>
            </p:cNvSpPr>
            <p:nvPr/>
          </p:nvSpPr>
          <p:spPr bwMode="auto">
            <a:xfrm>
              <a:off x="6019800" y="28956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Text Box 162"/>
            <p:cNvSpPr txBox="1">
              <a:spLocks noChangeArrowheads="1"/>
            </p:cNvSpPr>
            <p:nvPr/>
          </p:nvSpPr>
          <p:spPr bwMode="auto">
            <a:xfrm>
              <a:off x="6096000" y="2895600"/>
              <a:ext cx="1066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 dirty="0">
                  <a:latin typeface="Times New Roman" pitchFamily="18" charset="0"/>
                </a:rPr>
                <a:t>Johann Lepley</a:t>
              </a:r>
            </a:p>
          </p:txBody>
        </p:sp>
        <p:sp>
          <p:nvSpPr>
            <p:cNvPr id="4115" name="Text Box 163"/>
            <p:cNvSpPr txBox="1">
              <a:spLocks noChangeArrowheads="1"/>
            </p:cNvSpPr>
            <p:nvPr/>
          </p:nvSpPr>
          <p:spPr bwMode="auto">
            <a:xfrm>
              <a:off x="6019800" y="3124200"/>
              <a:ext cx="11430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 dirty="0">
                  <a:latin typeface="Times New Roman" pitchFamily="18" charset="0"/>
                </a:rPr>
                <a:t>Barbara </a:t>
              </a:r>
              <a:r>
                <a:rPr lang="en-US" sz="900" dirty="0" err="1">
                  <a:latin typeface="Times New Roman" pitchFamily="18" charset="0"/>
                </a:rPr>
                <a:t>Bucherin</a:t>
              </a:r>
              <a:endParaRPr lang="en-US" sz="900" dirty="0">
                <a:latin typeface="Times New Roman" pitchFamily="18" charset="0"/>
              </a:endParaRPr>
            </a:p>
          </p:txBody>
        </p:sp>
        <p:sp>
          <p:nvSpPr>
            <p:cNvPr id="4116" name="Line 164"/>
            <p:cNvSpPr>
              <a:spLocks noChangeShapeType="1"/>
            </p:cNvSpPr>
            <p:nvPr/>
          </p:nvSpPr>
          <p:spPr bwMode="auto">
            <a:xfrm flipH="1" flipV="1">
              <a:off x="4267200" y="54864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166"/>
            <p:cNvSpPr>
              <a:spLocks noChangeShapeType="1"/>
            </p:cNvSpPr>
            <p:nvPr/>
          </p:nvSpPr>
          <p:spPr bwMode="auto">
            <a:xfrm>
              <a:off x="5181600" y="59436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Line 167"/>
            <p:cNvSpPr>
              <a:spLocks noChangeShapeType="1"/>
            </p:cNvSpPr>
            <p:nvPr/>
          </p:nvSpPr>
          <p:spPr bwMode="auto">
            <a:xfrm>
              <a:off x="5181600" y="49530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Text Box 168"/>
            <p:cNvSpPr txBox="1">
              <a:spLocks noChangeArrowheads="1"/>
            </p:cNvSpPr>
            <p:nvPr/>
          </p:nvSpPr>
          <p:spPr bwMode="auto">
            <a:xfrm>
              <a:off x="5181600" y="4953000"/>
              <a:ext cx="8382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John Baker</a:t>
              </a:r>
            </a:p>
          </p:txBody>
        </p:sp>
        <p:sp>
          <p:nvSpPr>
            <p:cNvPr id="4120" name="Text Box 169"/>
            <p:cNvSpPr txBox="1">
              <a:spLocks noChangeArrowheads="1"/>
            </p:cNvSpPr>
            <p:nvPr/>
          </p:nvSpPr>
          <p:spPr bwMode="auto">
            <a:xfrm>
              <a:off x="5181600" y="5715000"/>
              <a:ext cx="11430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Mary Albright</a:t>
              </a:r>
            </a:p>
          </p:txBody>
        </p:sp>
        <p:sp>
          <p:nvSpPr>
            <p:cNvPr id="4121" name="Text Box 170"/>
            <p:cNvSpPr txBox="1">
              <a:spLocks noChangeArrowheads="1"/>
            </p:cNvSpPr>
            <p:nvPr/>
          </p:nvSpPr>
          <p:spPr bwMode="auto">
            <a:xfrm>
              <a:off x="6019800" y="3886200"/>
              <a:ext cx="9144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Valentine Horn</a:t>
              </a:r>
            </a:p>
          </p:txBody>
        </p:sp>
        <p:sp>
          <p:nvSpPr>
            <p:cNvPr id="4122" name="Text Box 171"/>
            <p:cNvSpPr txBox="1">
              <a:spLocks noChangeArrowheads="1"/>
            </p:cNvSpPr>
            <p:nvPr/>
          </p:nvSpPr>
          <p:spPr bwMode="auto">
            <a:xfrm>
              <a:off x="685800" y="3733800"/>
              <a:ext cx="898525" cy="638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Kenneth</a:t>
              </a:r>
              <a:r>
                <a:rPr lang="en-US" sz="900" b="1" i="1">
                  <a:latin typeface="Times New Roman" pitchFamily="18" charset="0"/>
                </a:rPr>
                <a:t> James</a:t>
              </a:r>
            </a:p>
            <a:p>
              <a:pPr algn="l"/>
              <a:r>
                <a:rPr lang="en-US" sz="900" b="1" i="1">
                  <a:latin typeface="Times New Roman" pitchFamily="18" charset="0"/>
                </a:rPr>
                <a:t>Henry Taylor</a:t>
              </a:r>
            </a:p>
            <a:p>
              <a:pPr algn="l"/>
              <a:r>
                <a:rPr lang="en-US" sz="900">
                  <a:latin typeface="Times New Roman" pitchFamily="18" charset="0"/>
                </a:rPr>
                <a:t>Family Chart</a:t>
              </a:r>
              <a:endParaRPr lang="en-US" sz="900" b="1" i="1">
                <a:latin typeface="Times New Roman" pitchFamily="18" charset="0"/>
              </a:endParaRPr>
            </a:p>
            <a:p>
              <a:pPr algn="l"/>
              <a:endParaRPr lang="en-US" sz="900" b="1" i="1">
                <a:latin typeface="Times New Roman" pitchFamily="18" charset="0"/>
              </a:endParaRPr>
            </a:p>
          </p:txBody>
        </p:sp>
        <p:sp>
          <p:nvSpPr>
            <p:cNvPr id="4123" name="Line 172"/>
            <p:cNvSpPr>
              <a:spLocks noChangeShapeType="1"/>
            </p:cNvSpPr>
            <p:nvPr/>
          </p:nvSpPr>
          <p:spPr bwMode="auto">
            <a:xfrm>
              <a:off x="2514600" y="33528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Line 173"/>
            <p:cNvSpPr>
              <a:spLocks noChangeShapeType="1"/>
            </p:cNvSpPr>
            <p:nvPr/>
          </p:nvSpPr>
          <p:spPr bwMode="auto">
            <a:xfrm>
              <a:off x="762000" y="33528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Line 174"/>
            <p:cNvSpPr>
              <a:spLocks noChangeShapeType="1"/>
            </p:cNvSpPr>
            <p:nvPr/>
          </p:nvSpPr>
          <p:spPr bwMode="auto">
            <a:xfrm>
              <a:off x="1600200" y="33528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Text Box 175"/>
            <p:cNvSpPr txBox="1">
              <a:spLocks noChangeArrowheads="1"/>
            </p:cNvSpPr>
            <p:nvPr/>
          </p:nvSpPr>
          <p:spPr bwMode="auto">
            <a:xfrm>
              <a:off x="533400" y="3048000"/>
              <a:ext cx="12192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r>
                <a:rPr lang="en-US" sz="900">
                  <a:latin typeface="Times New Roman" pitchFamily="18" charset="0"/>
                </a:rPr>
                <a:t>Jane Alice Hines</a:t>
              </a:r>
              <a:endParaRPr lang="en-US" sz="900" b="1" i="1">
                <a:latin typeface="Times New Roman" pitchFamily="18" charset="0"/>
              </a:endParaRPr>
            </a:p>
          </p:txBody>
        </p:sp>
        <p:sp>
          <p:nvSpPr>
            <p:cNvPr id="4127" name="Line 177"/>
            <p:cNvSpPr>
              <a:spLocks noChangeShapeType="1"/>
            </p:cNvSpPr>
            <p:nvPr/>
          </p:nvSpPr>
          <p:spPr bwMode="auto">
            <a:xfrm>
              <a:off x="3352800" y="25908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Line 178"/>
            <p:cNvSpPr>
              <a:spLocks noChangeShapeType="1"/>
            </p:cNvSpPr>
            <p:nvPr/>
          </p:nvSpPr>
          <p:spPr bwMode="auto">
            <a:xfrm>
              <a:off x="3352800" y="2590800"/>
              <a:ext cx="0" cy="198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Line 179"/>
            <p:cNvSpPr>
              <a:spLocks noChangeShapeType="1"/>
            </p:cNvSpPr>
            <p:nvPr/>
          </p:nvSpPr>
          <p:spPr bwMode="auto">
            <a:xfrm>
              <a:off x="1143000" y="33528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Text Box 180"/>
            <p:cNvSpPr txBox="1">
              <a:spLocks noChangeArrowheads="1"/>
            </p:cNvSpPr>
            <p:nvPr/>
          </p:nvSpPr>
          <p:spPr bwMode="auto">
            <a:xfrm>
              <a:off x="1676400" y="2971800"/>
              <a:ext cx="8382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Irene </a:t>
              </a:r>
            </a:p>
            <a:p>
              <a:pPr algn="l"/>
              <a:r>
                <a:rPr lang="en-US" sz="900">
                  <a:latin typeface="Times New Roman" pitchFamily="18" charset="0"/>
                </a:rPr>
                <a:t>Mankamyer</a:t>
              </a:r>
            </a:p>
          </p:txBody>
        </p:sp>
        <p:sp>
          <p:nvSpPr>
            <p:cNvPr id="4131" name="Text Box 182"/>
            <p:cNvSpPr txBox="1">
              <a:spLocks noChangeArrowheads="1"/>
            </p:cNvSpPr>
            <p:nvPr/>
          </p:nvSpPr>
          <p:spPr bwMode="auto">
            <a:xfrm>
              <a:off x="2590800" y="3124200"/>
              <a:ext cx="685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Ida Bittner</a:t>
              </a:r>
            </a:p>
          </p:txBody>
        </p:sp>
        <p:sp>
          <p:nvSpPr>
            <p:cNvPr id="4132" name="Text Box 185"/>
            <p:cNvSpPr txBox="1">
              <a:spLocks noChangeArrowheads="1"/>
            </p:cNvSpPr>
            <p:nvPr/>
          </p:nvSpPr>
          <p:spPr bwMode="auto">
            <a:xfrm>
              <a:off x="3352800" y="2590800"/>
              <a:ext cx="9906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Nathaniel Bittner</a:t>
              </a:r>
            </a:p>
            <a:p>
              <a:pPr algn="l"/>
              <a:r>
                <a:rPr lang="en-US" sz="900">
                  <a:latin typeface="Times New Roman" pitchFamily="18" charset="0"/>
                </a:rPr>
                <a:t>Family Chart</a:t>
              </a:r>
            </a:p>
          </p:txBody>
        </p:sp>
        <p:sp>
          <p:nvSpPr>
            <p:cNvPr id="4133" name="Line 189"/>
            <p:cNvSpPr>
              <a:spLocks noChangeShapeType="1"/>
            </p:cNvSpPr>
            <p:nvPr/>
          </p:nvSpPr>
          <p:spPr bwMode="auto">
            <a:xfrm>
              <a:off x="1600200" y="1600200"/>
              <a:ext cx="0" cy="175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Line 190"/>
            <p:cNvSpPr>
              <a:spLocks noChangeShapeType="1"/>
            </p:cNvSpPr>
            <p:nvPr/>
          </p:nvSpPr>
          <p:spPr bwMode="auto">
            <a:xfrm>
              <a:off x="2438400" y="2209800"/>
              <a:ext cx="0" cy="1143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Line 191"/>
            <p:cNvSpPr>
              <a:spLocks noChangeShapeType="1"/>
            </p:cNvSpPr>
            <p:nvPr/>
          </p:nvSpPr>
          <p:spPr bwMode="auto">
            <a:xfrm>
              <a:off x="6019800" y="3886200"/>
              <a:ext cx="1588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Line 192"/>
            <p:cNvSpPr>
              <a:spLocks noChangeShapeType="1"/>
            </p:cNvSpPr>
            <p:nvPr/>
          </p:nvSpPr>
          <p:spPr bwMode="auto">
            <a:xfrm>
              <a:off x="6019800" y="43434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Line 193"/>
            <p:cNvSpPr>
              <a:spLocks noChangeShapeType="1"/>
            </p:cNvSpPr>
            <p:nvPr/>
          </p:nvSpPr>
          <p:spPr bwMode="auto">
            <a:xfrm>
              <a:off x="6019800" y="38862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Text Box 195"/>
            <p:cNvSpPr txBox="1">
              <a:spLocks noChangeArrowheads="1"/>
            </p:cNvSpPr>
            <p:nvPr/>
          </p:nvSpPr>
          <p:spPr bwMode="auto">
            <a:xfrm>
              <a:off x="6019800" y="4114800"/>
              <a:ext cx="11430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 dirty="0">
                  <a:latin typeface="Times New Roman" pitchFamily="18" charset="0"/>
                </a:rPr>
                <a:t>Christina Albright</a:t>
              </a:r>
            </a:p>
          </p:txBody>
        </p:sp>
        <p:sp>
          <p:nvSpPr>
            <p:cNvPr id="4139" name="Line 202"/>
            <p:cNvSpPr>
              <a:spLocks noChangeShapeType="1"/>
            </p:cNvSpPr>
            <p:nvPr/>
          </p:nvSpPr>
          <p:spPr bwMode="auto">
            <a:xfrm>
              <a:off x="6019800" y="5715000"/>
              <a:ext cx="1588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Line 203"/>
            <p:cNvSpPr>
              <a:spLocks noChangeShapeType="1"/>
            </p:cNvSpPr>
            <p:nvPr/>
          </p:nvSpPr>
          <p:spPr bwMode="auto">
            <a:xfrm>
              <a:off x="6019800" y="61722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Line 204"/>
            <p:cNvSpPr>
              <a:spLocks noChangeShapeType="1"/>
            </p:cNvSpPr>
            <p:nvPr/>
          </p:nvSpPr>
          <p:spPr bwMode="auto">
            <a:xfrm>
              <a:off x="6019800" y="5715000"/>
              <a:ext cx="9144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Text Box 205"/>
            <p:cNvSpPr txBox="1">
              <a:spLocks noChangeArrowheads="1"/>
            </p:cNvSpPr>
            <p:nvPr/>
          </p:nvSpPr>
          <p:spPr bwMode="auto">
            <a:xfrm>
              <a:off x="6096000" y="5715000"/>
              <a:ext cx="1066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John Albright</a:t>
              </a:r>
            </a:p>
          </p:txBody>
        </p:sp>
        <p:sp>
          <p:nvSpPr>
            <p:cNvPr id="4143" name="Text Box 206"/>
            <p:cNvSpPr txBox="1">
              <a:spLocks noChangeArrowheads="1"/>
            </p:cNvSpPr>
            <p:nvPr/>
          </p:nvSpPr>
          <p:spPr bwMode="auto">
            <a:xfrm>
              <a:off x="6172200" y="5943600"/>
              <a:ext cx="6858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Elizabeth</a:t>
              </a:r>
            </a:p>
          </p:txBody>
        </p:sp>
        <p:sp>
          <p:nvSpPr>
            <p:cNvPr id="4144" name="Line 207"/>
            <p:cNvSpPr>
              <a:spLocks noChangeShapeType="1"/>
            </p:cNvSpPr>
            <p:nvPr/>
          </p:nvSpPr>
          <p:spPr bwMode="auto">
            <a:xfrm>
              <a:off x="5181600" y="49530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Line 208"/>
            <p:cNvSpPr>
              <a:spLocks noChangeShapeType="1"/>
            </p:cNvSpPr>
            <p:nvPr/>
          </p:nvSpPr>
          <p:spPr bwMode="auto">
            <a:xfrm>
              <a:off x="1600200" y="1600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Text Box 209"/>
            <p:cNvSpPr txBox="1">
              <a:spLocks noChangeArrowheads="1"/>
            </p:cNvSpPr>
            <p:nvPr/>
          </p:nvSpPr>
          <p:spPr bwMode="auto">
            <a:xfrm>
              <a:off x="1600200" y="1600200"/>
              <a:ext cx="8382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Paul D. Hines</a:t>
              </a:r>
            </a:p>
            <a:p>
              <a:pPr algn="l"/>
              <a:r>
                <a:rPr lang="en-US" sz="900">
                  <a:latin typeface="Times New Roman" pitchFamily="18" charset="0"/>
                </a:rPr>
                <a:t>Family Chart</a:t>
              </a:r>
            </a:p>
          </p:txBody>
        </p:sp>
        <p:sp>
          <p:nvSpPr>
            <p:cNvPr id="4147" name="Line 210"/>
            <p:cNvSpPr>
              <a:spLocks noChangeShapeType="1"/>
            </p:cNvSpPr>
            <p:nvPr/>
          </p:nvSpPr>
          <p:spPr bwMode="auto">
            <a:xfrm>
              <a:off x="2438400" y="2209800"/>
              <a:ext cx="838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8" name="Text Box 211"/>
            <p:cNvSpPr txBox="1">
              <a:spLocks noChangeArrowheads="1"/>
            </p:cNvSpPr>
            <p:nvPr/>
          </p:nvSpPr>
          <p:spPr bwMode="auto">
            <a:xfrm>
              <a:off x="2438400" y="2286000"/>
              <a:ext cx="10668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427" tIns="45713" rIns="91427" bIns="45713">
              <a:spAutoFit/>
            </a:bodyPr>
            <a:lstStyle/>
            <a:p>
              <a:pPr algn="l"/>
              <a:r>
                <a:rPr lang="en-US" sz="900">
                  <a:latin typeface="Times New Roman" pitchFamily="18" charset="0"/>
                </a:rPr>
                <a:t>Josiah Mankamyer</a:t>
              </a:r>
            </a:p>
            <a:p>
              <a:pPr algn="l"/>
              <a:r>
                <a:rPr lang="en-US" sz="900">
                  <a:latin typeface="Times New Roman" pitchFamily="18" charset="0"/>
                </a:rPr>
                <a:t>Family Chart</a:t>
              </a:r>
            </a:p>
          </p:txBody>
        </p:sp>
        <p:sp>
          <p:nvSpPr>
            <p:cNvPr id="4149" name="Text Box 212"/>
            <p:cNvSpPr txBox="1">
              <a:spLocks noChangeArrowheads="1"/>
            </p:cNvSpPr>
            <p:nvPr/>
          </p:nvSpPr>
          <p:spPr bwMode="auto">
            <a:xfrm>
              <a:off x="1524000" y="609600"/>
              <a:ext cx="876300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pPr algn="l"/>
              <a:r>
                <a:rPr lang="en-US" sz="900" b="1">
                  <a:latin typeface="Times New Roman" pitchFamily="18" charset="0"/>
                </a:rPr>
                <a:t>Grandparents</a:t>
              </a:r>
            </a:p>
          </p:txBody>
        </p:sp>
        <p:sp>
          <p:nvSpPr>
            <p:cNvPr id="4150" name="Text Box 213"/>
            <p:cNvSpPr txBox="1">
              <a:spLocks noChangeArrowheads="1"/>
            </p:cNvSpPr>
            <p:nvPr/>
          </p:nvSpPr>
          <p:spPr bwMode="auto">
            <a:xfrm>
              <a:off x="2362200" y="457200"/>
              <a:ext cx="8763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r>
                <a:rPr lang="en-US" sz="900" b="1">
                  <a:latin typeface="Times New Roman" pitchFamily="18" charset="0"/>
                </a:rPr>
                <a:t>Great</a:t>
              </a:r>
            </a:p>
            <a:p>
              <a:r>
                <a:rPr lang="en-US" sz="900" b="1">
                  <a:latin typeface="Times New Roman" pitchFamily="18" charset="0"/>
                </a:rPr>
                <a:t>Grandparents</a:t>
              </a:r>
            </a:p>
          </p:txBody>
        </p:sp>
        <p:sp>
          <p:nvSpPr>
            <p:cNvPr id="4151" name="Text Box 214"/>
            <p:cNvSpPr txBox="1">
              <a:spLocks noChangeArrowheads="1"/>
            </p:cNvSpPr>
            <p:nvPr/>
          </p:nvSpPr>
          <p:spPr bwMode="auto">
            <a:xfrm>
              <a:off x="3276600" y="457200"/>
              <a:ext cx="8763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r>
                <a:rPr lang="en-US" sz="900" b="1">
                  <a:latin typeface="Times New Roman" pitchFamily="18" charset="0"/>
                </a:rPr>
                <a:t>2</a:t>
              </a:r>
              <a:r>
                <a:rPr lang="en-US" sz="900" b="1" baseline="30000">
                  <a:latin typeface="Times New Roman" pitchFamily="18" charset="0"/>
                </a:rPr>
                <a:t>nd</a:t>
              </a:r>
              <a:r>
                <a:rPr lang="en-US" sz="900" b="1">
                  <a:latin typeface="Times New Roman" pitchFamily="18" charset="0"/>
                </a:rPr>
                <a:t> Great</a:t>
              </a:r>
            </a:p>
            <a:p>
              <a:r>
                <a:rPr lang="en-US" sz="900" b="1">
                  <a:latin typeface="Times New Roman" pitchFamily="18" charset="0"/>
                </a:rPr>
                <a:t>Grandparents</a:t>
              </a:r>
            </a:p>
          </p:txBody>
        </p:sp>
        <p:sp>
          <p:nvSpPr>
            <p:cNvPr id="4152" name="Text Box 215"/>
            <p:cNvSpPr txBox="1">
              <a:spLocks noChangeArrowheads="1"/>
            </p:cNvSpPr>
            <p:nvPr/>
          </p:nvSpPr>
          <p:spPr bwMode="auto">
            <a:xfrm>
              <a:off x="4191000" y="457200"/>
              <a:ext cx="8763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r>
                <a:rPr lang="en-US" sz="900" b="1">
                  <a:latin typeface="Times New Roman" pitchFamily="18" charset="0"/>
                </a:rPr>
                <a:t>3</a:t>
              </a:r>
              <a:r>
                <a:rPr lang="en-US" sz="900" b="1" baseline="30000">
                  <a:latin typeface="Times New Roman" pitchFamily="18" charset="0"/>
                </a:rPr>
                <a:t>rd</a:t>
              </a:r>
              <a:r>
                <a:rPr lang="en-US" sz="900" b="1">
                  <a:latin typeface="Times New Roman" pitchFamily="18" charset="0"/>
                </a:rPr>
                <a:t> Great</a:t>
              </a:r>
            </a:p>
            <a:p>
              <a:r>
                <a:rPr lang="en-US" sz="900" b="1">
                  <a:latin typeface="Times New Roman" pitchFamily="18" charset="0"/>
                </a:rPr>
                <a:t>Grandparents</a:t>
              </a:r>
            </a:p>
          </p:txBody>
        </p:sp>
        <p:sp>
          <p:nvSpPr>
            <p:cNvPr id="4153" name="Line 216"/>
            <p:cNvSpPr>
              <a:spLocks noChangeShapeType="1"/>
            </p:cNvSpPr>
            <p:nvPr/>
          </p:nvSpPr>
          <p:spPr bwMode="auto">
            <a:xfrm>
              <a:off x="2514600" y="838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4" name="Line 217"/>
            <p:cNvSpPr>
              <a:spLocks noChangeShapeType="1"/>
            </p:cNvSpPr>
            <p:nvPr/>
          </p:nvSpPr>
          <p:spPr bwMode="auto">
            <a:xfrm>
              <a:off x="3352800" y="838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5" name="Line 218"/>
            <p:cNvSpPr>
              <a:spLocks noChangeShapeType="1"/>
            </p:cNvSpPr>
            <p:nvPr/>
          </p:nvSpPr>
          <p:spPr bwMode="auto">
            <a:xfrm>
              <a:off x="5105400" y="838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6" name="Text Box 219"/>
            <p:cNvSpPr txBox="1">
              <a:spLocks noChangeArrowheads="1"/>
            </p:cNvSpPr>
            <p:nvPr/>
          </p:nvSpPr>
          <p:spPr bwMode="auto">
            <a:xfrm>
              <a:off x="5029200" y="457200"/>
              <a:ext cx="8763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r>
                <a:rPr lang="en-US" sz="900" b="1">
                  <a:latin typeface="Times New Roman" pitchFamily="18" charset="0"/>
                </a:rPr>
                <a:t>4</a:t>
              </a:r>
              <a:r>
                <a:rPr lang="en-US" sz="900" b="1" baseline="30000">
                  <a:latin typeface="Times New Roman" pitchFamily="18" charset="0"/>
                </a:rPr>
                <a:t>th</a:t>
              </a:r>
              <a:r>
                <a:rPr lang="en-US" sz="900" b="1">
                  <a:latin typeface="Times New Roman" pitchFamily="18" charset="0"/>
                </a:rPr>
                <a:t> Great</a:t>
              </a:r>
            </a:p>
            <a:p>
              <a:r>
                <a:rPr lang="en-US" sz="900" b="1">
                  <a:latin typeface="Times New Roman" pitchFamily="18" charset="0"/>
                </a:rPr>
                <a:t>Grandparents</a:t>
              </a:r>
            </a:p>
          </p:txBody>
        </p:sp>
        <p:sp>
          <p:nvSpPr>
            <p:cNvPr id="4157" name="Line 220"/>
            <p:cNvSpPr>
              <a:spLocks noChangeShapeType="1"/>
            </p:cNvSpPr>
            <p:nvPr/>
          </p:nvSpPr>
          <p:spPr bwMode="auto">
            <a:xfrm>
              <a:off x="6934200" y="838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8" name="Line 221"/>
            <p:cNvSpPr>
              <a:spLocks noChangeShapeType="1"/>
            </p:cNvSpPr>
            <p:nvPr/>
          </p:nvSpPr>
          <p:spPr bwMode="auto">
            <a:xfrm>
              <a:off x="6019800" y="838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9" name="Text Box 222"/>
            <p:cNvSpPr txBox="1">
              <a:spLocks noChangeArrowheads="1"/>
            </p:cNvSpPr>
            <p:nvPr/>
          </p:nvSpPr>
          <p:spPr bwMode="auto">
            <a:xfrm>
              <a:off x="5943600" y="457200"/>
              <a:ext cx="8763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r>
                <a:rPr lang="en-US" sz="900" b="1">
                  <a:latin typeface="Times New Roman" pitchFamily="18" charset="0"/>
                </a:rPr>
                <a:t>5</a:t>
              </a:r>
              <a:r>
                <a:rPr lang="en-US" sz="900" b="1" baseline="30000">
                  <a:latin typeface="Times New Roman" pitchFamily="18" charset="0"/>
                </a:rPr>
                <a:t>th</a:t>
              </a:r>
              <a:r>
                <a:rPr lang="en-US" sz="900" b="1">
                  <a:latin typeface="Times New Roman" pitchFamily="18" charset="0"/>
                </a:rPr>
                <a:t> Great</a:t>
              </a:r>
            </a:p>
            <a:p>
              <a:r>
                <a:rPr lang="en-US" sz="900" b="1">
                  <a:latin typeface="Times New Roman" pitchFamily="18" charset="0"/>
                </a:rPr>
                <a:t>Grandparents</a:t>
              </a:r>
            </a:p>
          </p:txBody>
        </p:sp>
        <p:sp>
          <p:nvSpPr>
            <p:cNvPr id="4160" name="Text Box 223"/>
            <p:cNvSpPr txBox="1">
              <a:spLocks noChangeArrowheads="1"/>
            </p:cNvSpPr>
            <p:nvPr/>
          </p:nvSpPr>
          <p:spPr bwMode="auto">
            <a:xfrm>
              <a:off x="6858000" y="457200"/>
              <a:ext cx="8763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r>
                <a:rPr lang="en-US" sz="900" b="1">
                  <a:latin typeface="Times New Roman" pitchFamily="18" charset="0"/>
                </a:rPr>
                <a:t>6</a:t>
              </a:r>
              <a:r>
                <a:rPr lang="en-US" sz="900" b="1" baseline="30000">
                  <a:latin typeface="Times New Roman" pitchFamily="18" charset="0"/>
                </a:rPr>
                <a:t>th</a:t>
              </a:r>
              <a:r>
                <a:rPr lang="en-US" sz="900" b="1">
                  <a:latin typeface="Times New Roman" pitchFamily="18" charset="0"/>
                </a:rPr>
                <a:t> Great</a:t>
              </a:r>
            </a:p>
            <a:p>
              <a:r>
                <a:rPr lang="en-US" sz="900" b="1">
                  <a:latin typeface="Times New Roman" pitchFamily="18" charset="0"/>
                </a:rPr>
                <a:t>Grandparents</a:t>
              </a:r>
            </a:p>
          </p:txBody>
        </p:sp>
        <p:sp>
          <p:nvSpPr>
            <p:cNvPr id="4161" name="Text Box 224"/>
            <p:cNvSpPr txBox="1">
              <a:spLocks noChangeArrowheads="1"/>
            </p:cNvSpPr>
            <p:nvPr/>
          </p:nvSpPr>
          <p:spPr bwMode="auto">
            <a:xfrm>
              <a:off x="7772400" y="457200"/>
              <a:ext cx="876300" cy="36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r>
                <a:rPr lang="en-US" sz="900" b="1" dirty="0">
                  <a:latin typeface="Times New Roman" pitchFamily="18" charset="0"/>
                </a:rPr>
                <a:t>7</a:t>
              </a:r>
              <a:r>
                <a:rPr lang="en-US" sz="900" b="1" baseline="30000" dirty="0">
                  <a:latin typeface="Times New Roman" pitchFamily="18" charset="0"/>
                </a:rPr>
                <a:t>th</a:t>
              </a:r>
              <a:r>
                <a:rPr lang="en-US" sz="900" b="1" dirty="0">
                  <a:latin typeface="Times New Roman" pitchFamily="18" charset="0"/>
                </a:rPr>
                <a:t> Great</a:t>
              </a:r>
            </a:p>
            <a:p>
              <a:r>
                <a:rPr lang="en-US" sz="900" b="1" dirty="0">
                  <a:latin typeface="Times New Roman" pitchFamily="18" charset="0"/>
                </a:rPr>
                <a:t>Grandparents</a:t>
              </a:r>
            </a:p>
          </p:txBody>
        </p:sp>
        <p:sp>
          <p:nvSpPr>
            <p:cNvPr id="4162" name="Line 225"/>
            <p:cNvSpPr>
              <a:spLocks noChangeShapeType="1"/>
            </p:cNvSpPr>
            <p:nvPr/>
          </p:nvSpPr>
          <p:spPr bwMode="auto">
            <a:xfrm>
              <a:off x="4267200" y="838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3" name="Line 226"/>
            <p:cNvSpPr>
              <a:spLocks noChangeShapeType="1"/>
            </p:cNvSpPr>
            <p:nvPr/>
          </p:nvSpPr>
          <p:spPr bwMode="auto">
            <a:xfrm>
              <a:off x="7848600" y="8382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4" name="Line 227"/>
            <p:cNvSpPr>
              <a:spLocks noChangeShapeType="1"/>
            </p:cNvSpPr>
            <p:nvPr/>
          </p:nvSpPr>
          <p:spPr bwMode="auto">
            <a:xfrm>
              <a:off x="1600200" y="838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5" name="Line 228"/>
            <p:cNvSpPr>
              <a:spLocks noChangeShapeType="1"/>
            </p:cNvSpPr>
            <p:nvPr/>
          </p:nvSpPr>
          <p:spPr bwMode="auto">
            <a:xfrm>
              <a:off x="4191000" y="83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6" name="Line 229"/>
            <p:cNvSpPr>
              <a:spLocks noChangeShapeType="1"/>
            </p:cNvSpPr>
            <p:nvPr/>
          </p:nvSpPr>
          <p:spPr bwMode="auto">
            <a:xfrm>
              <a:off x="3276600" y="83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7" name="Line 230"/>
            <p:cNvSpPr>
              <a:spLocks noChangeShapeType="1"/>
            </p:cNvSpPr>
            <p:nvPr/>
          </p:nvSpPr>
          <p:spPr bwMode="auto">
            <a:xfrm>
              <a:off x="2362200" y="83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8" name="Line 231"/>
            <p:cNvSpPr>
              <a:spLocks noChangeShapeType="1"/>
            </p:cNvSpPr>
            <p:nvPr/>
          </p:nvSpPr>
          <p:spPr bwMode="auto">
            <a:xfrm>
              <a:off x="5029200" y="83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69" name="Line 232"/>
            <p:cNvSpPr>
              <a:spLocks noChangeShapeType="1"/>
            </p:cNvSpPr>
            <p:nvPr/>
          </p:nvSpPr>
          <p:spPr bwMode="auto">
            <a:xfrm>
              <a:off x="5943600" y="83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0" name="Line 233"/>
            <p:cNvSpPr>
              <a:spLocks noChangeShapeType="1"/>
            </p:cNvSpPr>
            <p:nvPr/>
          </p:nvSpPr>
          <p:spPr bwMode="auto">
            <a:xfrm>
              <a:off x="6858000" y="83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1" name="Line 234"/>
            <p:cNvSpPr>
              <a:spLocks noChangeShapeType="1"/>
            </p:cNvSpPr>
            <p:nvPr/>
          </p:nvSpPr>
          <p:spPr bwMode="auto">
            <a:xfrm>
              <a:off x="7772400" y="83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2" name="Line 235"/>
            <p:cNvSpPr>
              <a:spLocks noChangeShapeType="1"/>
            </p:cNvSpPr>
            <p:nvPr/>
          </p:nvSpPr>
          <p:spPr bwMode="auto">
            <a:xfrm>
              <a:off x="1600200" y="838200"/>
              <a:ext cx="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73" name="Text Box 23"/>
            <p:cNvSpPr txBox="1">
              <a:spLocks noChangeArrowheads="1"/>
            </p:cNvSpPr>
            <p:nvPr/>
          </p:nvSpPr>
          <p:spPr bwMode="auto">
            <a:xfrm>
              <a:off x="457200" y="2743200"/>
              <a:ext cx="1127205" cy="230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pPr algn="l"/>
              <a:r>
                <a:rPr lang="en-US" sz="900" b="1">
                  <a:latin typeface="Times New Roman" pitchFamily="18" charset="0"/>
                </a:rPr>
                <a:t>My Mom’s Mother</a:t>
              </a:r>
            </a:p>
          </p:txBody>
        </p:sp>
        <p:sp>
          <p:nvSpPr>
            <p:cNvPr id="4174" name="Text Box 23"/>
            <p:cNvSpPr txBox="1">
              <a:spLocks noChangeArrowheads="1"/>
            </p:cNvSpPr>
            <p:nvPr/>
          </p:nvSpPr>
          <p:spPr bwMode="auto">
            <a:xfrm>
              <a:off x="533400" y="4191000"/>
              <a:ext cx="1088733" cy="230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7" tIns="45713" rIns="91427" bIns="45713">
              <a:spAutoFit/>
            </a:bodyPr>
            <a:lstStyle/>
            <a:p>
              <a:pPr algn="l"/>
              <a:r>
                <a:rPr lang="en-US" sz="900" b="1">
                  <a:latin typeface="Times New Roman" pitchFamily="18" charset="0"/>
                </a:rPr>
                <a:t>My Mom’s Father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310</Words>
  <Application>Microsoft Office PowerPoint</Application>
  <PresentationFormat>On-screen Show (4:3)</PresentationFormat>
  <Paragraphs>136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Boog</dc:creator>
  <cp:lastModifiedBy>Scarlet Lady</cp:lastModifiedBy>
  <cp:revision>91</cp:revision>
  <dcterms:created xsi:type="dcterms:W3CDTF">2010-09-30T16:23:40Z</dcterms:created>
  <dcterms:modified xsi:type="dcterms:W3CDTF">2014-04-03T21:50:31Z</dcterms:modified>
</cp:coreProperties>
</file>