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75000"/>
              </a:schemeClr>
            </a:gs>
            <a:gs pos="100000">
              <a:schemeClr val="accent3">
                <a:lumMod val="5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560D2-4477-480C-A23E-37B835B64FDE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829-02A9-4827-80D9-E385247DE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51"/>
          <p:cNvSpPr txBox="1">
            <a:spLocks noChangeArrowheads="1"/>
          </p:cNvSpPr>
          <p:nvPr/>
        </p:nvSpPr>
        <p:spPr bwMode="auto">
          <a:xfrm>
            <a:off x="2590800" y="32766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Sarah Ellis</a:t>
            </a:r>
          </a:p>
        </p:txBody>
      </p:sp>
      <p:sp>
        <p:nvSpPr>
          <p:cNvPr id="2065" name="Line 126"/>
          <p:cNvSpPr>
            <a:spLocks noChangeShapeType="1"/>
          </p:cNvSpPr>
          <p:nvPr/>
        </p:nvSpPr>
        <p:spPr bwMode="auto">
          <a:xfrm>
            <a:off x="2590800" y="2438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Text Box 138"/>
          <p:cNvSpPr txBox="1">
            <a:spLocks noChangeArrowheads="1"/>
          </p:cNvSpPr>
          <p:nvPr/>
        </p:nvSpPr>
        <p:spPr bwMode="auto">
          <a:xfrm>
            <a:off x="2590800" y="2209800"/>
            <a:ext cx="976313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Harvey Barr</a:t>
            </a:r>
          </a:p>
        </p:txBody>
      </p:sp>
      <p:sp>
        <p:nvSpPr>
          <p:cNvPr id="2082" name="Line 253"/>
          <p:cNvSpPr>
            <a:spLocks noChangeShapeType="1"/>
          </p:cNvSpPr>
          <p:nvPr/>
        </p:nvSpPr>
        <p:spPr bwMode="auto">
          <a:xfrm>
            <a:off x="3505200" y="1905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255"/>
          <p:cNvSpPr>
            <a:spLocks noChangeShapeType="1"/>
          </p:cNvSpPr>
          <p:nvPr/>
        </p:nvSpPr>
        <p:spPr bwMode="auto">
          <a:xfrm>
            <a:off x="35052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Line 266"/>
          <p:cNvSpPr>
            <a:spLocks noChangeShapeType="1"/>
          </p:cNvSpPr>
          <p:nvPr/>
        </p:nvSpPr>
        <p:spPr bwMode="auto">
          <a:xfrm>
            <a:off x="3505200" y="1905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Line 267"/>
          <p:cNvSpPr>
            <a:spLocks noChangeShapeType="1"/>
          </p:cNvSpPr>
          <p:nvPr/>
        </p:nvSpPr>
        <p:spPr bwMode="auto">
          <a:xfrm>
            <a:off x="4419600" y="2362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Text Box 279"/>
          <p:cNvSpPr txBox="1">
            <a:spLocks noChangeArrowheads="1"/>
          </p:cNvSpPr>
          <p:nvPr/>
        </p:nvSpPr>
        <p:spPr bwMode="auto">
          <a:xfrm>
            <a:off x="3505200" y="16764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Joseph Barr</a:t>
            </a:r>
          </a:p>
        </p:txBody>
      </p:sp>
      <p:sp>
        <p:nvSpPr>
          <p:cNvPr id="2099" name="Text Box 280"/>
          <p:cNvSpPr txBox="1">
            <a:spLocks noChangeArrowheads="1"/>
          </p:cNvSpPr>
          <p:nvPr/>
        </p:nvSpPr>
        <p:spPr bwMode="auto">
          <a:xfrm>
            <a:off x="3505200" y="26670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Mary </a:t>
            </a:r>
            <a:r>
              <a:rPr lang="en-US" sz="1200" dirty="0" err="1">
                <a:latin typeface="Times New Roman" pitchFamily="18" charset="0"/>
              </a:rPr>
              <a:t>Weasner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2101" name="Line 282"/>
          <p:cNvSpPr>
            <a:spLocks noChangeShapeType="1"/>
          </p:cNvSpPr>
          <p:nvPr/>
        </p:nvSpPr>
        <p:spPr bwMode="auto">
          <a:xfrm>
            <a:off x="4419600" y="1371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Line 283"/>
          <p:cNvSpPr>
            <a:spLocks noChangeShapeType="1"/>
          </p:cNvSpPr>
          <p:nvPr/>
        </p:nvSpPr>
        <p:spPr bwMode="auto">
          <a:xfrm>
            <a:off x="4419600" y="1371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Text Box 285"/>
          <p:cNvSpPr txBox="1">
            <a:spLocks noChangeArrowheads="1"/>
          </p:cNvSpPr>
          <p:nvPr/>
        </p:nvSpPr>
        <p:spPr bwMode="auto">
          <a:xfrm>
            <a:off x="4419600" y="2133600"/>
            <a:ext cx="1447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err="1">
                <a:latin typeface="Times New Roman" pitchFamily="18" charset="0"/>
              </a:rPr>
              <a:t>Lucetta</a:t>
            </a:r>
            <a:r>
              <a:rPr lang="en-US" sz="1200" dirty="0">
                <a:latin typeface="Times New Roman" pitchFamily="18" charset="0"/>
              </a:rPr>
              <a:t> </a:t>
            </a:r>
            <a:r>
              <a:rPr lang="en-US" sz="1200" dirty="0" err="1">
                <a:latin typeface="Times New Roman" pitchFamily="18" charset="0"/>
              </a:rPr>
              <a:t>Niederauer</a:t>
            </a:r>
            <a:r>
              <a:rPr lang="en-US" sz="1200" dirty="0">
                <a:latin typeface="Times New Roman" pitchFamily="18" charset="0"/>
              </a:rPr>
              <a:t> </a:t>
            </a:r>
          </a:p>
        </p:txBody>
      </p:sp>
      <p:sp>
        <p:nvSpPr>
          <p:cNvPr id="2105" name="Text Box 286"/>
          <p:cNvSpPr txBox="1">
            <a:spLocks noChangeArrowheads="1"/>
          </p:cNvSpPr>
          <p:nvPr/>
        </p:nvSpPr>
        <p:spPr bwMode="auto">
          <a:xfrm>
            <a:off x="4419600" y="1143000"/>
            <a:ext cx="1219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Manassas Barr</a:t>
            </a:r>
          </a:p>
        </p:txBody>
      </p:sp>
      <p:sp>
        <p:nvSpPr>
          <p:cNvPr id="2108" name="Line 290"/>
          <p:cNvSpPr>
            <a:spLocks noChangeShapeType="1"/>
          </p:cNvSpPr>
          <p:nvPr/>
        </p:nvSpPr>
        <p:spPr bwMode="auto">
          <a:xfrm>
            <a:off x="5486400" y="91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9" name="Line 374"/>
          <p:cNvSpPr>
            <a:spLocks noChangeShapeType="1"/>
          </p:cNvSpPr>
          <p:nvPr/>
        </p:nvSpPr>
        <p:spPr bwMode="auto">
          <a:xfrm>
            <a:off x="5486400" y="914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Text Box 375"/>
          <p:cNvSpPr txBox="1">
            <a:spLocks noChangeArrowheads="1"/>
          </p:cNvSpPr>
          <p:nvPr/>
        </p:nvSpPr>
        <p:spPr bwMode="auto">
          <a:xfrm>
            <a:off x="5562600" y="6858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Jacob Barr</a:t>
            </a:r>
          </a:p>
        </p:txBody>
      </p:sp>
      <p:sp>
        <p:nvSpPr>
          <p:cNvPr id="155" name="Line 83"/>
          <p:cNvSpPr>
            <a:spLocks noChangeShapeType="1"/>
          </p:cNvSpPr>
          <p:nvPr/>
        </p:nvSpPr>
        <p:spPr bwMode="auto">
          <a:xfrm>
            <a:off x="533400" y="38862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6" name="Line 174"/>
          <p:cNvSpPr>
            <a:spLocks noChangeShapeType="1"/>
          </p:cNvSpPr>
          <p:nvPr/>
        </p:nvSpPr>
        <p:spPr bwMode="auto">
          <a:xfrm>
            <a:off x="1600200" y="4800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" name="Line 175"/>
          <p:cNvSpPr>
            <a:spLocks noChangeShapeType="1"/>
          </p:cNvSpPr>
          <p:nvPr/>
        </p:nvSpPr>
        <p:spPr bwMode="auto">
          <a:xfrm>
            <a:off x="1600200" y="2971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0" y="1905000"/>
            <a:ext cx="1428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Janelle’s Dad</a:t>
            </a:r>
            <a:endParaRPr lang="en-US" b="1" i="1" dirty="0">
              <a:solidFill>
                <a:srgbClr val="FF0000"/>
              </a:solidFill>
            </a:endParaRPr>
          </a:p>
        </p:txBody>
      </p:sp>
      <p:cxnSp>
        <p:nvCxnSpPr>
          <p:cNvPr id="159" name="Curved Connector 158"/>
          <p:cNvCxnSpPr/>
          <p:nvPr/>
        </p:nvCxnSpPr>
        <p:spPr>
          <a:xfrm rot="16200000" flipH="1">
            <a:off x="800101" y="2933701"/>
            <a:ext cx="457200" cy="38100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1600200" y="27432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Austin Taylor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600200" y="2971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1889 - 1974</a:t>
            </a:r>
            <a:endParaRPr lang="en-US" sz="1100" dirty="0"/>
          </a:p>
        </p:txBody>
      </p:sp>
      <p:sp>
        <p:nvSpPr>
          <p:cNvPr id="162" name="TextBox 161"/>
          <p:cNvSpPr txBox="1"/>
          <p:nvPr/>
        </p:nvSpPr>
        <p:spPr>
          <a:xfrm>
            <a:off x="1600200" y="45720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Bessie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Einsig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1676400" y="4800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1892 -</a:t>
            </a:r>
            <a:endParaRPr lang="en-US" sz="1100" dirty="0"/>
          </a:p>
        </p:txBody>
      </p:sp>
      <p:sp>
        <p:nvSpPr>
          <p:cNvPr id="165" name="TextBox 164"/>
          <p:cNvSpPr txBox="1"/>
          <p:nvPr/>
        </p:nvSpPr>
        <p:spPr>
          <a:xfrm>
            <a:off x="685800" y="5791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166" name="TextBox 165"/>
          <p:cNvSpPr txBox="1"/>
          <p:nvPr/>
        </p:nvSpPr>
        <p:spPr>
          <a:xfrm>
            <a:off x="533400" y="55626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Jane Alice Hines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609600" y="3886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1921 - 1998</a:t>
            </a:r>
            <a:endParaRPr lang="en-US" sz="1100" dirty="0"/>
          </a:p>
        </p:txBody>
      </p:sp>
      <p:sp>
        <p:nvSpPr>
          <p:cNvPr id="168" name="Line 174"/>
          <p:cNvSpPr>
            <a:spLocks noChangeShapeType="1"/>
          </p:cNvSpPr>
          <p:nvPr/>
        </p:nvSpPr>
        <p:spPr bwMode="auto">
          <a:xfrm>
            <a:off x="533400" y="5791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9" name="Line 174"/>
          <p:cNvSpPr>
            <a:spLocks noChangeShapeType="1"/>
          </p:cNvSpPr>
          <p:nvPr/>
        </p:nvSpPr>
        <p:spPr bwMode="auto">
          <a:xfrm>
            <a:off x="533400" y="3886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0" name="Straight Connector 169"/>
          <p:cNvCxnSpPr/>
          <p:nvPr/>
        </p:nvCxnSpPr>
        <p:spPr>
          <a:xfrm rot="16200000" flipV="1">
            <a:off x="685803" y="3886200"/>
            <a:ext cx="1828799" cy="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 flipH="1" flipV="1">
            <a:off x="2133600" y="48006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Line 267"/>
          <p:cNvSpPr>
            <a:spLocks noChangeShapeType="1"/>
          </p:cNvSpPr>
          <p:nvPr/>
        </p:nvSpPr>
        <p:spPr bwMode="auto">
          <a:xfrm>
            <a:off x="25908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1" name="TextBox 180"/>
          <p:cNvSpPr txBox="1"/>
          <p:nvPr/>
        </p:nvSpPr>
        <p:spPr>
          <a:xfrm>
            <a:off x="2590800" y="2438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1870 -</a:t>
            </a:r>
            <a:endParaRPr lang="en-US" sz="1100" dirty="0"/>
          </a:p>
        </p:txBody>
      </p:sp>
      <p:sp>
        <p:nvSpPr>
          <p:cNvPr id="182" name="TextBox 181"/>
          <p:cNvSpPr txBox="1"/>
          <p:nvPr/>
        </p:nvSpPr>
        <p:spPr>
          <a:xfrm>
            <a:off x="2743200" y="35052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1873 -</a:t>
            </a:r>
            <a:endParaRPr lang="en-US" sz="1100" dirty="0"/>
          </a:p>
        </p:txBody>
      </p:sp>
      <p:sp>
        <p:nvSpPr>
          <p:cNvPr id="184" name="TextBox 183"/>
          <p:cNvSpPr txBox="1"/>
          <p:nvPr/>
        </p:nvSpPr>
        <p:spPr>
          <a:xfrm>
            <a:off x="3505200" y="1905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1852 - </a:t>
            </a:r>
            <a:endParaRPr lang="en-US" sz="1100" dirty="0"/>
          </a:p>
        </p:txBody>
      </p:sp>
      <p:sp>
        <p:nvSpPr>
          <p:cNvPr id="185" name="TextBox 184"/>
          <p:cNvSpPr txBox="1"/>
          <p:nvPr/>
        </p:nvSpPr>
        <p:spPr>
          <a:xfrm>
            <a:off x="3581400" y="2895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 - 1900</a:t>
            </a:r>
            <a:endParaRPr lang="en-US" sz="1100" dirty="0"/>
          </a:p>
        </p:txBody>
      </p:sp>
      <p:sp>
        <p:nvSpPr>
          <p:cNvPr id="186" name="TextBox 185"/>
          <p:cNvSpPr txBox="1"/>
          <p:nvPr/>
        </p:nvSpPr>
        <p:spPr>
          <a:xfrm>
            <a:off x="4572000" y="2362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1840 - 1900</a:t>
            </a:r>
            <a:endParaRPr lang="en-US" sz="1100" dirty="0"/>
          </a:p>
        </p:txBody>
      </p:sp>
      <p:sp>
        <p:nvSpPr>
          <p:cNvPr id="187" name="TextBox 186"/>
          <p:cNvSpPr txBox="1"/>
          <p:nvPr/>
        </p:nvSpPr>
        <p:spPr>
          <a:xfrm>
            <a:off x="4495800" y="1371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1826 - 1903</a:t>
            </a:r>
            <a:endParaRPr lang="en-US" sz="1100" dirty="0"/>
          </a:p>
        </p:txBody>
      </p:sp>
      <p:sp>
        <p:nvSpPr>
          <p:cNvPr id="188" name="Line 295"/>
          <p:cNvSpPr>
            <a:spLocks noChangeShapeType="1"/>
          </p:cNvSpPr>
          <p:nvPr/>
        </p:nvSpPr>
        <p:spPr bwMode="auto">
          <a:xfrm>
            <a:off x="5486400" y="182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0" name="TextBox 189"/>
          <p:cNvSpPr txBox="1"/>
          <p:nvPr/>
        </p:nvSpPr>
        <p:spPr>
          <a:xfrm>
            <a:off x="5486400" y="9144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      - 1852</a:t>
            </a:r>
            <a:endParaRPr lang="en-US" sz="1100" dirty="0"/>
          </a:p>
        </p:txBody>
      </p:sp>
      <p:sp>
        <p:nvSpPr>
          <p:cNvPr id="191" name="Text Box 299"/>
          <p:cNvSpPr txBox="1">
            <a:spLocks noChangeArrowheads="1"/>
          </p:cNvSpPr>
          <p:nvPr/>
        </p:nvSpPr>
        <p:spPr bwMode="auto">
          <a:xfrm>
            <a:off x="5562600" y="1600200"/>
            <a:ext cx="8382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 smtClean="0">
                <a:latin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</a:endParaRPr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533400" y="3429000"/>
            <a:ext cx="1122397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Kenneth James</a:t>
            </a:r>
          </a:p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Henry Taylor</a:t>
            </a:r>
          </a:p>
        </p:txBody>
      </p:sp>
      <p:sp>
        <p:nvSpPr>
          <p:cNvPr id="102" name="Text Box 32"/>
          <p:cNvSpPr txBox="1">
            <a:spLocks noChangeArrowheads="1"/>
          </p:cNvSpPr>
          <p:nvPr/>
        </p:nvSpPr>
        <p:spPr bwMode="auto">
          <a:xfrm>
            <a:off x="2590800" y="4038600"/>
            <a:ext cx="9906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John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</a:rPr>
              <a:t>Einsig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3" name="Rectangle 50"/>
          <p:cNvSpPr>
            <a:spLocks noChangeArrowheads="1"/>
          </p:cNvSpPr>
          <p:nvPr/>
        </p:nvSpPr>
        <p:spPr bwMode="auto">
          <a:xfrm>
            <a:off x="2743200" y="5105400"/>
            <a:ext cx="812568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Mary Ann</a:t>
            </a:r>
          </a:p>
        </p:txBody>
      </p:sp>
      <p:sp>
        <p:nvSpPr>
          <p:cNvPr id="104" name="Text Box 52"/>
          <p:cNvSpPr txBox="1">
            <a:spLocks noChangeArrowheads="1"/>
          </p:cNvSpPr>
          <p:nvPr/>
        </p:nvSpPr>
        <p:spPr bwMode="auto">
          <a:xfrm>
            <a:off x="3657600" y="4572000"/>
            <a:ext cx="685800" cy="27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en-US" sz="1200" dirty="0">
                <a:latin typeface="Times New Roman" pitchFamily="18" charset="0"/>
              </a:rPr>
              <a:t>Cristina</a:t>
            </a:r>
          </a:p>
        </p:txBody>
      </p:sp>
      <p:sp>
        <p:nvSpPr>
          <p:cNvPr id="106" name="Text Box 139"/>
          <p:cNvSpPr txBox="1">
            <a:spLocks noChangeArrowheads="1"/>
          </p:cNvSpPr>
          <p:nvPr/>
        </p:nvSpPr>
        <p:spPr bwMode="auto">
          <a:xfrm>
            <a:off x="3581400" y="3505200"/>
            <a:ext cx="1066800" cy="26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4113" tIns="42056" rIns="84113" bIns="42056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David </a:t>
            </a:r>
            <a:r>
              <a:rPr lang="en-US" sz="1200" dirty="0" err="1" smtClean="0">
                <a:solidFill>
                  <a:srgbClr val="FF0000"/>
                </a:solidFill>
                <a:latin typeface="Times New Roman" pitchFamily="18" charset="0"/>
              </a:rPr>
              <a:t>Einsig</a:t>
            </a:r>
            <a:endParaRPr lang="en-US" sz="12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9" name="Line 267"/>
          <p:cNvSpPr>
            <a:spLocks noChangeShapeType="1"/>
          </p:cNvSpPr>
          <p:nvPr/>
        </p:nvSpPr>
        <p:spPr bwMode="auto">
          <a:xfrm>
            <a:off x="35814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0" name="Line 267"/>
          <p:cNvSpPr>
            <a:spLocks noChangeShapeType="1"/>
          </p:cNvSpPr>
          <p:nvPr/>
        </p:nvSpPr>
        <p:spPr bwMode="auto">
          <a:xfrm>
            <a:off x="3581400" y="4800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1" name="Line 267"/>
          <p:cNvSpPr>
            <a:spLocks noChangeShapeType="1"/>
          </p:cNvSpPr>
          <p:nvPr/>
        </p:nvSpPr>
        <p:spPr bwMode="auto">
          <a:xfrm>
            <a:off x="26670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" name="Line 267"/>
          <p:cNvSpPr>
            <a:spLocks noChangeShapeType="1"/>
          </p:cNvSpPr>
          <p:nvPr/>
        </p:nvSpPr>
        <p:spPr bwMode="auto">
          <a:xfrm>
            <a:off x="26670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3" name="Straight Connector 122"/>
          <p:cNvCxnSpPr/>
          <p:nvPr/>
        </p:nvCxnSpPr>
        <p:spPr>
          <a:xfrm rot="5400000" flipH="1" flipV="1">
            <a:off x="2057400" y="29718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 flipH="1" flipV="1">
            <a:off x="3048000" y="4267200"/>
            <a:ext cx="106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3581400" y="3733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1830 - </a:t>
            </a:r>
            <a:endParaRPr lang="en-US" sz="1100" dirty="0"/>
          </a:p>
        </p:txBody>
      </p:sp>
      <p:sp>
        <p:nvSpPr>
          <p:cNvPr id="126" name="TextBox 125"/>
          <p:cNvSpPr txBox="1"/>
          <p:nvPr/>
        </p:nvSpPr>
        <p:spPr>
          <a:xfrm>
            <a:off x="3581400" y="4800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1830 -</a:t>
            </a:r>
            <a:endParaRPr lang="en-US" sz="1100" dirty="0"/>
          </a:p>
        </p:txBody>
      </p:sp>
      <p:sp>
        <p:nvSpPr>
          <p:cNvPr id="127" name="TextBox 126"/>
          <p:cNvSpPr txBox="1"/>
          <p:nvPr/>
        </p:nvSpPr>
        <p:spPr>
          <a:xfrm>
            <a:off x="2590800" y="4267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1859 -</a:t>
            </a:r>
            <a:endParaRPr lang="en-US" sz="1100" dirty="0"/>
          </a:p>
        </p:txBody>
      </p:sp>
      <p:sp>
        <p:nvSpPr>
          <p:cNvPr id="128" name="TextBox 127"/>
          <p:cNvSpPr txBox="1"/>
          <p:nvPr/>
        </p:nvSpPr>
        <p:spPr>
          <a:xfrm>
            <a:off x="6781800" y="51816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1928 - 2001</a:t>
            </a:r>
            <a:endParaRPr lang="en-US" sz="1100" dirty="0"/>
          </a:p>
        </p:txBody>
      </p:sp>
      <p:sp>
        <p:nvSpPr>
          <p:cNvPr id="129" name="TextBox 128"/>
          <p:cNvSpPr txBox="1"/>
          <p:nvPr/>
        </p:nvSpPr>
        <p:spPr>
          <a:xfrm>
            <a:off x="2667000" y="53340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1853 - 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06"/>
          <p:cNvSpPr txBox="1">
            <a:spLocks noChangeArrowheads="1"/>
          </p:cNvSpPr>
          <p:nvPr/>
        </p:nvSpPr>
        <p:spPr bwMode="auto">
          <a:xfrm>
            <a:off x="0" y="4114800"/>
            <a:ext cx="121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r>
              <a:rPr lang="en-US" sz="900" dirty="0">
                <a:latin typeface="Times New Roman" pitchFamily="18" charset="0"/>
              </a:rPr>
              <a:t>Jane Alice Hines Family Chart</a:t>
            </a:r>
            <a:endParaRPr lang="en-US" sz="900" b="1" i="1" dirty="0">
              <a:latin typeface="Times New Roman" pitchFamily="18" charset="0"/>
            </a:endParaRPr>
          </a:p>
        </p:txBody>
      </p:sp>
      <p:sp>
        <p:nvSpPr>
          <p:cNvPr id="2051" name="Text Box 28"/>
          <p:cNvSpPr txBox="1">
            <a:spLocks noChangeArrowheads="1"/>
          </p:cNvSpPr>
          <p:nvPr/>
        </p:nvSpPr>
        <p:spPr bwMode="auto">
          <a:xfrm>
            <a:off x="152400" y="3352800"/>
            <a:ext cx="1122397" cy="46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Kenneth James</a:t>
            </a:r>
          </a:p>
          <a:p>
            <a:pPr algn="l"/>
            <a:r>
              <a:rPr lang="en-US" sz="1200" dirty="0">
                <a:solidFill>
                  <a:srgbClr val="FF0000"/>
                </a:solidFill>
                <a:latin typeface="Times New Roman" pitchFamily="18" charset="0"/>
              </a:rPr>
              <a:t>Henry Taylor</a:t>
            </a:r>
          </a:p>
        </p:txBody>
      </p:sp>
      <p:sp>
        <p:nvSpPr>
          <p:cNvPr id="2052" name="Text Box 31"/>
          <p:cNvSpPr txBox="1">
            <a:spLocks noChangeArrowheads="1"/>
          </p:cNvSpPr>
          <p:nvPr/>
        </p:nvSpPr>
        <p:spPr bwMode="auto">
          <a:xfrm>
            <a:off x="1066800" y="31242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 dirty="0">
                <a:latin typeface="Times New Roman" pitchFamily="18" charset="0"/>
              </a:rPr>
              <a:t>Austin Taylor</a:t>
            </a:r>
          </a:p>
        </p:txBody>
      </p:sp>
      <p:sp>
        <p:nvSpPr>
          <p:cNvPr id="2053" name="Text Box 32"/>
          <p:cNvSpPr txBox="1">
            <a:spLocks noChangeArrowheads="1"/>
          </p:cNvSpPr>
          <p:nvPr/>
        </p:nvSpPr>
        <p:spPr bwMode="auto">
          <a:xfrm>
            <a:off x="1905000" y="55626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John Einsig</a:t>
            </a:r>
          </a:p>
        </p:txBody>
      </p:sp>
      <p:sp>
        <p:nvSpPr>
          <p:cNvPr id="2054" name="Text Box 45"/>
          <p:cNvSpPr txBox="1">
            <a:spLocks noChangeArrowheads="1"/>
          </p:cNvSpPr>
          <p:nvPr/>
        </p:nvSpPr>
        <p:spPr bwMode="auto">
          <a:xfrm>
            <a:off x="1752600" y="2438400"/>
            <a:ext cx="9382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James K. Taylor</a:t>
            </a:r>
          </a:p>
        </p:txBody>
      </p:sp>
      <p:sp>
        <p:nvSpPr>
          <p:cNvPr id="2055" name="Rectangle 48"/>
          <p:cNvSpPr>
            <a:spLocks noChangeArrowheads="1"/>
          </p:cNvSpPr>
          <p:nvPr/>
        </p:nvSpPr>
        <p:spPr bwMode="auto">
          <a:xfrm>
            <a:off x="1066800" y="5638800"/>
            <a:ext cx="804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Bessie Einsig</a:t>
            </a:r>
          </a:p>
        </p:txBody>
      </p:sp>
      <p:sp>
        <p:nvSpPr>
          <p:cNvPr id="2056" name="Rectangle 49"/>
          <p:cNvSpPr>
            <a:spLocks noChangeArrowheads="1"/>
          </p:cNvSpPr>
          <p:nvPr/>
        </p:nvSpPr>
        <p:spPr bwMode="auto">
          <a:xfrm>
            <a:off x="1828800" y="4038600"/>
            <a:ext cx="8366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Emma Hengst</a:t>
            </a:r>
          </a:p>
        </p:txBody>
      </p:sp>
      <p:sp>
        <p:nvSpPr>
          <p:cNvPr id="2057" name="Rectangle 50"/>
          <p:cNvSpPr>
            <a:spLocks noChangeArrowheads="1"/>
          </p:cNvSpPr>
          <p:nvPr/>
        </p:nvSpPr>
        <p:spPr bwMode="auto">
          <a:xfrm>
            <a:off x="1981200" y="5943600"/>
            <a:ext cx="6588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Mary Ann</a:t>
            </a:r>
          </a:p>
        </p:txBody>
      </p:sp>
      <p:sp>
        <p:nvSpPr>
          <p:cNvPr id="2058" name="Text Box 51"/>
          <p:cNvSpPr txBox="1">
            <a:spLocks noChangeArrowheads="1"/>
          </p:cNvSpPr>
          <p:nvPr/>
        </p:nvSpPr>
        <p:spPr bwMode="auto">
          <a:xfrm>
            <a:off x="2667000" y="45720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Fianna Knaub</a:t>
            </a:r>
          </a:p>
        </p:txBody>
      </p:sp>
      <p:sp>
        <p:nvSpPr>
          <p:cNvPr id="2059" name="Text Box 52"/>
          <p:cNvSpPr txBox="1">
            <a:spLocks noChangeArrowheads="1"/>
          </p:cNvSpPr>
          <p:nvPr/>
        </p:nvSpPr>
        <p:spPr bwMode="auto">
          <a:xfrm>
            <a:off x="2819400" y="57150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Cristina</a:t>
            </a:r>
          </a:p>
        </p:txBody>
      </p:sp>
      <p:sp>
        <p:nvSpPr>
          <p:cNvPr id="2060" name="Text Box 53"/>
          <p:cNvSpPr txBox="1">
            <a:spLocks noChangeArrowheads="1"/>
          </p:cNvSpPr>
          <p:nvPr/>
        </p:nvSpPr>
        <p:spPr bwMode="auto">
          <a:xfrm>
            <a:off x="2667000" y="21336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Henry Taylor</a:t>
            </a:r>
          </a:p>
        </p:txBody>
      </p:sp>
      <p:sp>
        <p:nvSpPr>
          <p:cNvPr id="2061" name="Text Box 54"/>
          <p:cNvSpPr txBox="1">
            <a:spLocks noChangeArrowheads="1"/>
          </p:cNvSpPr>
          <p:nvPr/>
        </p:nvSpPr>
        <p:spPr bwMode="auto">
          <a:xfrm>
            <a:off x="2667000" y="28956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Annie Keeney</a:t>
            </a:r>
          </a:p>
        </p:txBody>
      </p:sp>
      <p:sp>
        <p:nvSpPr>
          <p:cNvPr id="2062" name="Line 81"/>
          <p:cNvSpPr>
            <a:spLocks noChangeShapeType="1"/>
          </p:cNvSpPr>
          <p:nvPr/>
        </p:nvSpPr>
        <p:spPr bwMode="auto">
          <a:xfrm>
            <a:off x="1828800" y="2667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83"/>
          <p:cNvSpPr>
            <a:spLocks noChangeShapeType="1"/>
          </p:cNvSpPr>
          <p:nvPr/>
        </p:nvSpPr>
        <p:spPr bwMode="auto">
          <a:xfrm>
            <a:off x="1066800" y="3352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126"/>
          <p:cNvSpPr>
            <a:spLocks noChangeShapeType="1"/>
          </p:cNvSpPr>
          <p:nvPr/>
        </p:nvSpPr>
        <p:spPr bwMode="auto">
          <a:xfrm>
            <a:off x="2667000" y="3962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127"/>
          <p:cNvSpPr>
            <a:spLocks noChangeShapeType="1"/>
          </p:cNvSpPr>
          <p:nvPr/>
        </p:nvSpPr>
        <p:spPr bwMode="auto">
          <a:xfrm>
            <a:off x="1905000" y="6172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Text Box 138"/>
          <p:cNvSpPr txBox="1">
            <a:spLocks noChangeArrowheads="1"/>
          </p:cNvSpPr>
          <p:nvPr/>
        </p:nvSpPr>
        <p:spPr bwMode="auto">
          <a:xfrm>
            <a:off x="2667000" y="3962400"/>
            <a:ext cx="90011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113" tIns="42056" rIns="84113" bIns="42056">
            <a:spAutoFit/>
          </a:bodyPr>
          <a:lstStyle/>
          <a:p>
            <a:pPr algn="l"/>
            <a:r>
              <a:rPr lang="en-US" sz="900">
                <a:solidFill>
                  <a:srgbClr val="000000"/>
                </a:solidFill>
                <a:latin typeface="Times New Roman" pitchFamily="18" charset="0"/>
              </a:rPr>
              <a:t>John </a:t>
            </a:r>
            <a:r>
              <a:rPr lang="en-US" sz="900">
                <a:latin typeface="Times New Roman" pitchFamily="18" charset="0"/>
              </a:rPr>
              <a:t>Hengst</a:t>
            </a:r>
          </a:p>
        </p:txBody>
      </p:sp>
      <p:sp>
        <p:nvSpPr>
          <p:cNvPr id="2067" name="Text Box 139"/>
          <p:cNvSpPr txBox="1">
            <a:spLocks noChangeArrowheads="1"/>
          </p:cNvSpPr>
          <p:nvPr/>
        </p:nvSpPr>
        <p:spPr bwMode="auto">
          <a:xfrm>
            <a:off x="2819400" y="5257800"/>
            <a:ext cx="8382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113" tIns="42056" rIns="84113" bIns="42056">
            <a:spAutoFit/>
          </a:bodyPr>
          <a:lstStyle/>
          <a:p>
            <a:pPr algn="l"/>
            <a:r>
              <a:rPr lang="en-US" sz="900">
                <a:solidFill>
                  <a:srgbClr val="000000"/>
                </a:solidFill>
                <a:latin typeface="Times New Roman" pitchFamily="18" charset="0"/>
              </a:rPr>
              <a:t>David </a:t>
            </a:r>
            <a:r>
              <a:rPr lang="en-US" sz="900">
                <a:latin typeface="Times New Roman" pitchFamily="18" charset="0"/>
              </a:rPr>
              <a:t>Einsig</a:t>
            </a:r>
          </a:p>
        </p:txBody>
      </p:sp>
      <p:sp>
        <p:nvSpPr>
          <p:cNvPr id="2068" name="Line 171"/>
          <p:cNvSpPr>
            <a:spLocks noChangeShapeType="1"/>
          </p:cNvSpPr>
          <p:nvPr/>
        </p:nvSpPr>
        <p:spPr bwMode="auto">
          <a:xfrm>
            <a:off x="228600" y="3733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172"/>
          <p:cNvSpPr>
            <a:spLocks noChangeShapeType="1"/>
          </p:cNvSpPr>
          <p:nvPr/>
        </p:nvSpPr>
        <p:spPr bwMode="auto">
          <a:xfrm>
            <a:off x="1066800" y="3352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173"/>
          <p:cNvSpPr>
            <a:spLocks noChangeShapeType="1"/>
          </p:cNvSpPr>
          <p:nvPr/>
        </p:nvSpPr>
        <p:spPr bwMode="auto">
          <a:xfrm>
            <a:off x="1066800" y="5867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174"/>
          <p:cNvSpPr>
            <a:spLocks noChangeShapeType="1"/>
          </p:cNvSpPr>
          <p:nvPr/>
        </p:nvSpPr>
        <p:spPr bwMode="auto">
          <a:xfrm>
            <a:off x="1828800" y="4267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Line 175"/>
          <p:cNvSpPr>
            <a:spLocks noChangeShapeType="1"/>
          </p:cNvSpPr>
          <p:nvPr/>
        </p:nvSpPr>
        <p:spPr bwMode="auto">
          <a:xfrm>
            <a:off x="1828800" y="2667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Line 180"/>
          <p:cNvSpPr>
            <a:spLocks noChangeShapeType="1"/>
          </p:cNvSpPr>
          <p:nvPr/>
        </p:nvSpPr>
        <p:spPr bwMode="auto">
          <a:xfrm>
            <a:off x="26670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Line 181"/>
          <p:cNvSpPr>
            <a:spLocks noChangeShapeType="1"/>
          </p:cNvSpPr>
          <p:nvPr/>
        </p:nvSpPr>
        <p:spPr bwMode="auto">
          <a:xfrm>
            <a:off x="2667000" y="2362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Line 182"/>
          <p:cNvSpPr>
            <a:spLocks noChangeShapeType="1"/>
          </p:cNvSpPr>
          <p:nvPr/>
        </p:nvSpPr>
        <p:spPr bwMode="auto">
          <a:xfrm>
            <a:off x="2667000" y="4800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Line 190"/>
          <p:cNvSpPr>
            <a:spLocks noChangeShapeType="1"/>
          </p:cNvSpPr>
          <p:nvPr/>
        </p:nvSpPr>
        <p:spPr bwMode="auto">
          <a:xfrm>
            <a:off x="1905000" y="5562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Line 195"/>
          <p:cNvSpPr>
            <a:spLocks noChangeShapeType="1"/>
          </p:cNvSpPr>
          <p:nvPr/>
        </p:nvSpPr>
        <p:spPr bwMode="auto">
          <a:xfrm>
            <a:off x="2743200" y="5257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Line 208"/>
          <p:cNvSpPr>
            <a:spLocks noChangeShapeType="1"/>
          </p:cNvSpPr>
          <p:nvPr/>
        </p:nvSpPr>
        <p:spPr bwMode="auto">
          <a:xfrm>
            <a:off x="2743200" y="5943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Line 231"/>
          <p:cNvSpPr>
            <a:spLocks noChangeShapeType="1"/>
          </p:cNvSpPr>
          <p:nvPr/>
        </p:nvSpPr>
        <p:spPr bwMode="auto">
          <a:xfrm>
            <a:off x="54102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Line 232"/>
          <p:cNvSpPr>
            <a:spLocks noChangeShapeType="1"/>
          </p:cNvSpPr>
          <p:nvPr/>
        </p:nvSpPr>
        <p:spPr bwMode="auto">
          <a:xfrm>
            <a:off x="54102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Line 233"/>
          <p:cNvSpPr>
            <a:spLocks noChangeShapeType="1"/>
          </p:cNvSpPr>
          <p:nvPr/>
        </p:nvSpPr>
        <p:spPr bwMode="auto">
          <a:xfrm>
            <a:off x="54102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Line 236"/>
          <p:cNvSpPr>
            <a:spLocks noChangeShapeType="1"/>
          </p:cNvSpPr>
          <p:nvPr/>
        </p:nvSpPr>
        <p:spPr bwMode="auto">
          <a:xfrm>
            <a:off x="54102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248"/>
          <p:cNvSpPr>
            <a:spLocks noChangeShapeType="1"/>
          </p:cNvSpPr>
          <p:nvPr/>
        </p:nvSpPr>
        <p:spPr bwMode="auto">
          <a:xfrm>
            <a:off x="4495800" y="320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Line 253"/>
          <p:cNvSpPr>
            <a:spLocks noChangeShapeType="1"/>
          </p:cNvSpPr>
          <p:nvPr/>
        </p:nvSpPr>
        <p:spPr bwMode="auto">
          <a:xfrm>
            <a:off x="54102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Line 254"/>
          <p:cNvSpPr>
            <a:spLocks noChangeShapeType="1"/>
          </p:cNvSpPr>
          <p:nvPr/>
        </p:nvSpPr>
        <p:spPr bwMode="auto">
          <a:xfrm>
            <a:off x="54102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Line 255"/>
          <p:cNvSpPr>
            <a:spLocks noChangeShapeType="1"/>
          </p:cNvSpPr>
          <p:nvPr/>
        </p:nvSpPr>
        <p:spPr bwMode="auto">
          <a:xfrm>
            <a:off x="54102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Line 256"/>
          <p:cNvSpPr>
            <a:spLocks noChangeShapeType="1"/>
          </p:cNvSpPr>
          <p:nvPr/>
        </p:nvSpPr>
        <p:spPr bwMode="auto">
          <a:xfrm>
            <a:off x="5410200" y="3429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Line 264"/>
          <p:cNvSpPr>
            <a:spLocks noChangeShapeType="1"/>
          </p:cNvSpPr>
          <p:nvPr/>
        </p:nvSpPr>
        <p:spPr bwMode="auto">
          <a:xfrm>
            <a:off x="4495800" y="4038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Line 266"/>
          <p:cNvSpPr>
            <a:spLocks noChangeShapeType="1"/>
          </p:cNvSpPr>
          <p:nvPr/>
        </p:nvSpPr>
        <p:spPr bwMode="auto">
          <a:xfrm>
            <a:off x="5410200" y="3810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Line 267"/>
          <p:cNvSpPr>
            <a:spLocks noChangeShapeType="1"/>
          </p:cNvSpPr>
          <p:nvPr/>
        </p:nvSpPr>
        <p:spPr bwMode="auto">
          <a:xfrm>
            <a:off x="35814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Line 268"/>
          <p:cNvSpPr>
            <a:spLocks noChangeShapeType="1"/>
          </p:cNvSpPr>
          <p:nvPr/>
        </p:nvSpPr>
        <p:spPr bwMode="auto">
          <a:xfrm>
            <a:off x="3581400" y="3581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Line 270"/>
          <p:cNvSpPr>
            <a:spLocks noChangeShapeType="1"/>
          </p:cNvSpPr>
          <p:nvPr/>
        </p:nvSpPr>
        <p:spPr bwMode="auto">
          <a:xfrm>
            <a:off x="35814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Line 271"/>
          <p:cNvSpPr>
            <a:spLocks noChangeShapeType="1"/>
          </p:cNvSpPr>
          <p:nvPr/>
        </p:nvSpPr>
        <p:spPr bwMode="auto">
          <a:xfrm>
            <a:off x="35814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Line 272"/>
          <p:cNvSpPr>
            <a:spLocks noChangeShapeType="1"/>
          </p:cNvSpPr>
          <p:nvPr/>
        </p:nvSpPr>
        <p:spPr bwMode="auto">
          <a:xfrm>
            <a:off x="35814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Text Box 273"/>
          <p:cNvSpPr txBox="1">
            <a:spLocks noChangeArrowheads="1"/>
          </p:cNvSpPr>
          <p:nvPr/>
        </p:nvSpPr>
        <p:spPr bwMode="auto">
          <a:xfrm>
            <a:off x="3581400" y="3581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Joseph Hengst</a:t>
            </a:r>
          </a:p>
        </p:txBody>
      </p:sp>
      <p:sp>
        <p:nvSpPr>
          <p:cNvPr id="2096" name="Text Box 274"/>
          <p:cNvSpPr txBox="1">
            <a:spLocks noChangeArrowheads="1"/>
          </p:cNvSpPr>
          <p:nvPr/>
        </p:nvSpPr>
        <p:spPr bwMode="auto">
          <a:xfrm>
            <a:off x="3581400" y="40386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Sarah Conway</a:t>
            </a:r>
          </a:p>
        </p:txBody>
      </p:sp>
      <p:sp>
        <p:nvSpPr>
          <p:cNvPr id="2097" name="Text Box 275"/>
          <p:cNvSpPr txBox="1">
            <a:spLocks noChangeArrowheads="1"/>
          </p:cNvSpPr>
          <p:nvPr/>
        </p:nvSpPr>
        <p:spPr bwMode="auto">
          <a:xfrm>
            <a:off x="3581400" y="44196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Henry Knaub</a:t>
            </a:r>
          </a:p>
        </p:txBody>
      </p:sp>
      <p:sp>
        <p:nvSpPr>
          <p:cNvPr id="2098" name="Text Box 276"/>
          <p:cNvSpPr txBox="1">
            <a:spLocks noChangeArrowheads="1"/>
          </p:cNvSpPr>
          <p:nvPr/>
        </p:nvSpPr>
        <p:spPr bwMode="auto">
          <a:xfrm>
            <a:off x="3581400" y="48768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Elizabeth Neff</a:t>
            </a:r>
          </a:p>
        </p:txBody>
      </p:sp>
      <p:sp>
        <p:nvSpPr>
          <p:cNvPr id="2099" name="Text Box 277"/>
          <p:cNvSpPr txBox="1">
            <a:spLocks noChangeArrowheads="1"/>
          </p:cNvSpPr>
          <p:nvPr/>
        </p:nvSpPr>
        <p:spPr bwMode="auto">
          <a:xfrm>
            <a:off x="4495800" y="32004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Michael Hengst</a:t>
            </a:r>
          </a:p>
        </p:txBody>
      </p:sp>
      <p:sp>
        <p:nvSpPr>
          <p:cNvPr id="2100" name="Text Box 278"/>
          <p:cNvSpPr txBox="1">
            <a:spLocks noChangeArrowheads="1"/>
          </p:cNvSpPr>
          <p:nvPr/>
        </p:nvSpPr>
        <p:spPr bwMode="auto">
          <a:xfrm>
            <a:off x="4495800" y="3810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Juliana Harbaugh</a:t>
            </a:r>
          </a:p>
        </p:txBody>
      </p:sp>
      <p:sp>
        <p:nvSpPr>
          <p:cNvPr id="2101" name="Text Box 279"/>
          <p:cNvSpPr txBox="1">
            <a:spLocks noChangeArrowheads="1"/>
          </p:cNvSpPr>
          <p:nvPr/>
        </p:nvSpPr>
        <p:spPr bwMode="auto">
          <a:xfrm>
            <a:off x="5410200" y="3810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John Harbaugh</a:t>
            </a:r>
          </a:p>
        </p:txBody>
      </p:sp>
      <p:sp>
        <p:nvSpPr>
          <p:cNvPr id="2102" name="Text Box 280"/>
          <p:cNvSpPr txBox="1">
            <a:spLocks noChangeArrowheads="1"/>
          </p:cNvSpPr>
          <p:nvPr/>
        </p:nvSpPr>
        <p:spPr bwMode="auto">
          <a:xfrm>
            <a:off x="5410200" y="40386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Maria Mehl</a:t>
            </a:r>
          </a:p>
        </p:txBody>
      </p:sp>
      <p:sp>
        <p:nvSpPr>
          <p:cNvPr id="2103" name="Line 281"/>
          <p:cNvSpPr>
            <a:spLocks noChangeShapeType="1"/>
          </p:cNvSpPr>
          <p:nvPr/>
        </p:nvSpPr>
        <p:spPr bwMode="auto">
          <a:xfrm>
            <a:off x="72390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Line 282"/>
          <p:cNvSpPr>
            <a:spLocks noChangeShapeType="1"/>
          </p:cNvSpPr>
          <p:nvPr/>
        </p:nvSpPr>
        <p:spPr bwMode="auto">
          <a:xfrm>
            <a:off x="6324600" y="3505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Line 283"/>
          <p:cNvSpPr>
            <a:spLocks noChangeShapeType="1"/>
          </p:cNvSpPr>
          <p:nvPr/>
        </p:nvSpPr>
        <p:spPr bwMode="auto">
          <a:xfrm>
            <a:off x="63246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6" name="Line 284"/>
          <p:cNvSpPr>
            <a:spLocks noChangeShapeType="1"/>
          </p:cNvSpPr>
          <p:nvPr/>
        </p:nvSpPr>
        <p:spPr bwMode="auto">
          <a:xfrm>
            <a:off x="6324600" y="4114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Text Box 285"/>
          <p:cNvSpPr txBox="1">
            <a:spLocks noChangeArrowheads="1"/>
          </p:cNvSpPr>
          <p:nvPr/>
        </p:nvSpPr>
        <p:spPr bwMode="auto">
          <a:xfrm>
            <a:off x="6324600" y="38862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Maria Klein</a:t>
            </a:r>
          </a:p>
        </p:txBody>
      </p:sp>
      <p:sp>
        <p:nvSpPr>
          <p:cNvPr id="2108" name="Text Box 286"/>
          <p:cNvSpPr txBox="1">
            <a:spLocks noChangeArrowheads="1"/>
          </p:cNvSpPr>
          <p:nvPr/>
        </p:nvSpPr>
        <p:spPr bwMode="auto">
          <a:xfrm>
            <a:off x="6324600" y="35052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Johann Harbaugh</a:t>
            </a:r>
          </a:p>
        </p:txBody>
      </p:sp>
      <p:sp>
        <p:nvSpPr>
          <p:cNvPr id="2109" name="Line 288"/>
          <p:cNvSpPr>
            <a:spLocks noChangeShapeType="1"/>
          </p:cNvSpPr>
          <p:nvPr/>
        </p:nvSpPr>
        <p:spPr bwMode="auto">
          <a:xfrm>
            <a:off x="7239000" y="3886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Line 289"/>
          <p:cNvSpPr>
            <a:spLocks noChangeShapeType="1"/>
          </p:cNvSpPr>
          <p:nvPr/>
        </p:nvSpPr>
        <p:spPr bwMode="auto">
          <a:xfrm>
            <a:off x="72390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Line 290"/>
          <p:cNvSpPr>
            <a:spLocks noChangeShapeType="1"/>
          </p:cNvSpPr>
          <p:nvPr/>
        </p:nvSpPr>
        <p:spPr bwMode="auto">
          <a:xfrm>
            <a:off x="7239000" y="3276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Line 291"/>
          <p:cNvSpPr>
            <a:spLocks noChangeShapeType="1"/>
          </p:cNvSpPr>
          <p:nvPr/>
        </p:nvSpPr>
        <p:spPr bwMode="auto">
          <a:xfrm>
            <a:off x="7239000" y="3886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Line 292"/>
          <p:cNvSpPr>
            <a:spLocks noChangeShapeType="1"/>
          </p:cNvSpPr>
          <p:nvPr/>
        </p:nvSpPr>
        <p:spPr bwMode="auto">
          <a:xfrm>
            <a:off x="72390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Line 293"/>
          <p:cNvSpPr>
            <a:spLocks noChangeShapeType="1"/>
          </p:cNvSpPr>
          <p:nvPr/>
        </p:nvSpPr>
        <p:spPr bwMode="auto">
          <a:xfrm>
            <a:off x="72390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Line 294"/>
          <p:cNvSpPr>
            <a:spLocks noChangeShapeType="1"/>
          </p:cNvSpPr>
          <p:nvPr/>
        </p:nvSpPr>
        <p:spPr bwMode="auto">
          <a:xfrm>
            <a:off x="7239000" y="3886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Line 295"/>
          <p:cNvSpPr>
            <a:spLocks noChangeShapeType="1"/>
          </p:cNvSpPr>
          <p:nvPr/>
        </p:nvSpPr>
        <p:spPr bwMode="auto">
          <a:xfrm>
            <a:off x="72390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Text Box 297"/>
          <p:cNvSpPr txBox="1">
            <a:spLocks noChangeArrowheads="1"/>
          </p:cNvSpPr>
          <p:nvPr/>
        </p:nvSpPr>
        <p:spPr bwMode="auto">
          <a:xfrm>
            <a:off x="7162800" y="32766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Johann P. Harbaugh</a:t>
            </a:r>
          </a:p>
        </p:txBody>
      </p:sp>
      <p:sp>
        <p:nvSpPr>
          <p:cNvPr id="2118" name="Text Box 298"/>
          <p:cNvSpPr txBox="1">
            <a:spLocks noChangeArrowheads="1"/>
          </p:cNvSpPr>
          <p:nvPr/>
        </p:nvSpPr>
        <p:spPr bwMode="auto">
          <a:xfrm>
            <a:off x="7239000" y="35052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Ann Singer</a:t>
            </a:r>
          </a:p>
        </p:txBody>
      </p:sp>
      <p:sp>
        <p:nvSpPr>
          <p:cNvPr id="2119" name="Text Box 299"/>
          <p:cNvSpPr txBox="1">
            <a:spLocks noChangeArrowheads="1"/>
          </p:cNvSpPr>
          <p:nvPr/>
        </p:nvSpPr>
        <p:spPr bwMode="auto">
          <a:xfrm>
            <a:off x="7239000" y="4114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Mary</a:t>
            </a:r>
          </a:p>
        </p:txBody>
      </p:sp>
      <p:sp>
        <p:nvSpPr>
          <p:cNvPr id="2120" name="Text Box 300"/>
          <p:cNvSpPr txBox="1">
            <a:spLocks noChangeArrowheads="1"/>
          </p:cNvSpPr>
          <p:nvPr/>
        </p:nvSpPr>
        <p:spPr bwMode="auto">
          <a:xfrm>
            <a:off x="7239000" y="38862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Jacob Klein</a:t>
            </a:r>
          </a:p>
        </p:txBody>
      </p:sp>
      <p:sp>
        <p:nvSpPr>
          <p:cNvPr id="2121" name="Text Box 301"/>
          <p:cNvSpPr txBox="1">
            <a:spLocks noChangeArrowheads="1"/>
          </p:cNvSpPr>
          <p:nvPr/>
        </p:nvSpPr>
        <p:spPr bwMode="auto">
          <a:xfrm>
            <a:off x="5410200" y="29718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Michael Hengst</a:t>
            </a:r>
          </a:p>
        </p:txBody>
      </p:sp>
      <p:sp>
        <p:nvSpPr>
          <p:cNvPr id="2122" name="Text Box 302"/>
          <p:cNvSpPr txBox="1">
            <a:spLocks noChangeArrowheads="1"/>
          </p:cNvSpPr>
          <p:nvPr/>
        </p:nvSpPr>
        <p:spPr bwMode="auto">
          <a:xfrm>
            <a:off x="5410200" y="32004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Maria Meckel</a:t>
            </a:r>
          </a:p>
        </p:txBody>
      </p:sp>
      <p:sp>
        <p:nvSpPr>
          <p:cNvPr id="2123" name="Line 303"/>
          <p:cNvSpPr>
            <a:spLocks noChangeShapeType="1"/>
          </p:cNvSpPr>
          <p:nvPr/>
        </p:nvSpPr>
        <p:spPr bwMode="auto">
          <a:xfrm>
            <a:off x="1905000" y="556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4" name="Line 319"/>
          <p:cNvSpPr>
            <a:spLocks noChangeShapeType="1"/>
          </p:cNvSpPr>
          <p:nvPr/>
        </p:nvSpPr>
        <p:spPr bwMode="auto">
          <a:xfrm>
            <a:off x="609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5" name="Line 339"/>
          <p:cNvSpPr>
            <a:spLocks noChangeShapeType="1"/>
          </p:cNvSpPr>
          <p:nvPr/>
        </p:nvSpPr>
        <p:spPr bwMode="auto">
          <a:xfrm>
            <a:off x="2667000" y="3962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Line 342"/>
          <p:cNvSpPr>
            <a:spLocks noChangeShapeType="1"/>
          </p:cNvSpPr>
          <p:nvPr/>
        </p:nvSpPr>
        <p:spPr bwMode="auto">
          <a:xfrm>
            <a:off x="35814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7" name="Line 343"/>
          <p:cNvSpPr>
            <a:spLocks noChangeShapeType="1"/>
          </p:cNvSpPr>
          <p:nvPr/>
        </p:nvSpPr>
        <p:spPr bwMode="auto">
          <a:xfrm>
            <a:off x="4495800" y="3200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8" name="Line 344"/>
          <p:cNvSpPr>
            <a:spLocks noChangeShapeType="1"/>
          </p:cNvSpPr>
          <p:nvPr/>
        </p:nvSpPr>
        <p:spPr bwMode="auto">
          <a:xfrm>
            <a:off x="3581400" y="3581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9" name="Line 345"/>
          <p:cNvSpPr>
            <a:spLocks noChangeShapeType="1"/>
          </p:cNvSpPr>
          <p:nvPr/>
        </p:nvSpPr>
        <p:spPr bwMode="auto">
          <a:xfrm>
            <a:off x="2743200" y="5257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0" name="Line 346"/>
          <p:cNvSpPr>
            <a:spLocks noChangeShapeType="1"/>
          </p:cNvSpPr>
          <p:nvPr/>
        </p:nvSpPr>
        <p:spPr bwMode="auto">
          <a:xfrm>
            <a:off x="3581400" y="4419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1" name="Line 347"/>
          <p:cNvSpPr>
            <a:spLocks noChangeShapeType="1"/>
          </p:cNvSpPr>
          <p:nvPr/>
        </p:nvSpPr>
        <p:spPr bwMode="auto">
          <a:xfrm>
            <a:off x="2667000" y="236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2" name="Line 374"/>
          <p:cNvSpPr>
            <a:spLocks noChangeShapeType="1"/>
          </p:cNvSpPr>
          <p:nvPr/>
        </p:nvSpPr>
        <p:spPr bwMode="auto">
          <a:xfrm>
            <a:off x="35814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3" name="Line 376"/>
          <p:cNvSpPr>
            <a:spLocks noChangeShapeType="1"/>
          </p:cNvSpPr>
          <p:nvPr/>
        </p:nvSpPr>
        <p:spPr bwMode="auto">
          <a:xfrm>
            <a:off x="3581400" y="2895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4" name="Text Box 377"/>
          <p:cNvSpPr txBox="1">
            <a:spLocks noChangeArrowheads="1"/>
          </p:cNvSpPr>
          <p:nvPr/>
        </p:nvSpPr>
        <p:spPr bwMode="auto">
          <a:xfrm>
            <a:off x="3581400" y="28956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John Keeney</a:t>
            </a:r>
          </a:p>
        </p:txBody>
      </p:sp>
      <p:sp>
        <p:nvSpPr>
          <p:cNvPr id="2135" name="Line 378"/>
          <p:cNvSpPr>
            <a:spLocks noChangeShapeType="1"/>
          </p:cNvSpPr>
          <p:nvPr/>
        </p:nvSpPr>
        <p:spPr bwMode="auto">
          <a:xfrm>
            <a:off x="35814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6" name="Line 379"/>
          <p:cNvSpPr>
            <a:spLocks noChangeShapeType="1"/>
          </p:cNvSpPr>
          <p:nvPr/>
        </p:nvSpPr>
        <p:spPr bwMode="auto">
          <a:xfrm>
            <a:off x="3581400" y="2667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7" name="Line 380"/>
          <p:cNvSpPr>
            <a:spLocks noChangeShapeType="1"/>
          </p:cNvSpPr>
          <p:nvPr/>
        </p:nvSpPr>
        <p:spPr bwMode="auto">
          <a:xfrm>
            <a:off x="3581400" y="2133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Text Box 381"/>
          <p:cNvSpPr txBox="1">
            <a:spLocks noChangeArrowheads="1"/>
          </p:cNvSpPr>
          <p:nvPr/>
        </p:nvSpPr>
        <p:spPr bwMode="auto">
          <a:xfrm>
            <a:off x="3505200" y="18288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John Taylor</a:t>
            </a:r>
          </a:p>
        </p:txBody>
      </p:sp>
      <p:sp>
        <p:nvSpPr>
          <p:cNvPr id="2139" name="Text Box 386"/>
          <p:cNvSpPr txBox="1">
            <a:spLocks noChangeArrowheads="1"/>
          </p:cNvSpPr>
          <p:nvPr/>
        </p:nvSpPr>
        <p:spPr bwMode="auto">
          <a:xfrm>
            <a:off x="3733800" y="2438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Sarah</a:t>
            </a:r>
          </a:p>
        </p:txBody>
      </p:sp>
      <p:sp>
        <p:nvSpPr>
          <p:cNvPr id="2140" name="Line 387"/>
          <p:cNvSpPr>
            <a:spLocks noChangeShapeType="1"/>
          </p:cNvSpPr>
          <p:nvPr/>
        </p:nvSpPr>
        <p:spPr bwMode="auto">
          <a:xfrm>
            <a:off x="44196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1" name="Line 388"/>
          <p:cNvSpPr>
            <a:spLocks noChangeShapeType="1"/>
          </p:cNvSpPr>
          <p:nvPr/>
        </p:nvSpPr>
        <p:spPr bwMode="auto">
          <a:xfrm>
            <a:off x="4419600" y="236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" name="Line 389"/>
          <p:cNvSpPr>
            <a:spLocks noChangeShapeType="1"/>
          </p:cNvSpPr>
          <p:nvPr/>
        </p:nvSpPr>
        <p:spPr bwMode="auto">
          <a:xfrm>
            <a:off x="4419600" y="1828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3" name="Text Box 390"/>
          <p:cNvSpPr txBox="1">
            <a:spLocks noChangeArrowheads="1"/>
          </p:cNvSpPr>
          <p:nvPr/>
        </p:nvSpPr>
        <p:spPr bwMode="auto">
          <a:xfrm>
            <a:off x="4419600" y="18288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George Taylor</a:t>
            </a:r>
          </a:p>
        </p:txBody>
      </p:sp>
      <p:sp>
        <p:nvSpPr>
          <p:cNvPr id="2144" name="Text Box 391"/>
          <p:cNvSpPr txBox="1">
            <a:spLocks noChangeArrowheads="1"/>
          </p:cNvSpPr>
          <p:nvPr/>
        </p:nvSpPr>
        <p:spPr bwMode="auto">
          <a:xfrm>
            <a:off x="4419600" y="21336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Mary Schwartz</a:t>
            </a:r>
          </a:p>
        </p:txBody>
      </p:sp>
      <p:sp>
        <p:nvSpPr>
          <p:cNvPr id="2145" name="Line 392"/>
          <p:cNvSpPr>
            <a:spLocks noChangeShapeType="1"/>
          </p:cNvSpPr>
          <p:nvPr/>
        </p:nvSpPr>
        <p:spPr bwMode="auto">
          <a:xfrm>
            <a:off x="54102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6" name="Line 393"/>
          <p:cNvSpPr>
            <a:spLocks noChangeShapeType="1"/>
          </p:cNvSpPr>
          <p:nvPr/>
        </p:nvSpPr>
        <p:spPr bwMode="auto">
          <a:xfrm>
            <a:off x="5410200" y="2057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7" name="Line 394"/>
          <p:cNvSpPr>
            <a:spLocks noChangeShapeType="1"/>
          </p:cNvSpPr>
          <p:nvPr/>
        </p:nvSpPr>
        <p:spPr bwMode="auto">
          <a:xfrm>
            <a:off x="5410200" y="1524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8" name="Text Box 395"/>
          <p:cNvSpPr txBox="1">
            <a:spLocks noChangeArrowheads="1"/>
          </p:cNvSpPr>
          <p:nvPr/>
        </p:nvSpPr>
        <p:spPr bwMode="auto">
          <a:xfrm>
            <a:off x="5410200" y="15240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Michael Taylor</a:t>
            </a:r>
          </a:p>
        </p:txBody>
      </p:sp>
      <p:sp>
        <p:nvSpPr>
          <p:cNvPr id="2149" name="Text Box 396"/>
          <p:cNvSpPr txBox="1">
            <a:spLocks noChangeArrowheads="1"/>
          </p:cNvSpPr>
          <p:nvPr/>
        </p:nvSpPr>
        <p:spPr bwMode="auto">
          <a:xfrm>
            <a:off x="5410200" y="18288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Magdalena</a:t>
            </a:r>
          </a:p>
        </p:txBody>
      </p:sp>
      <p:sp>
        <p:nvSpPr>
          <p:cNvPr id="2150" name="Line 397"/>
          <p:cNvSpPr>
            <a:spLocks noChangeShapeType="1"/>
          </p:cNvSpPr>
          <p:nvPr/>
        </p:nvSpPr>
        <p:spPr bwMode="auto">
          <a:xfrm>
            <a:off x="6248400" y="1295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" name="Line 398"/>
          <p:cNvSpPr>
            <a:spLocks noChangeShapeType="1"/>
          </p:cNvSpPr>
          <p:nvPr/>
        </p:nvSpPr>
        <p:spPr bwMode="auto">
          <a:xfrm>
            <a:off x="6248400" y="1828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" name="Line 399"/>
          <p:cNvSpPr>
            <a:spLocks noChangeShapeType="1"/>
          </p:cNvSpPr>
          <p:nvPr/>
        </p:nvSpPr>
        <p:spPr bwMode="auto">
          <a:xfrm>
            <a:off x="6248400" y="129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" name="Text Box 400"/>
          <p:cNvSpPr txBox="1">
            <a:spLocks noChangeArrowheads="1"/>
          </p:cNvSpPr>
          <p:nvPr/>
        </p:nvSpPr>
        <p:spPr bwMode="auto">
          <a:xfrm>
            <a:off x="6248400" y="1295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Philip Taylor</a:t>
            </a:r>
          </a:p>
        </p:txBody>
      </p:sp>
      <p:sp>
        <p:nvSpPr>
          <p:cNvPr id="2154" name="Text Box 401"/>
          <p:cNvSpPr txBox="1">
            <a:spLocks noChangeArrowheads="1"/>
          </p:cNvSpPr>
          <p:nvPr/>
        </p:nvSpPr>
        <p:spPr bwMode="auto">
          <a:xfrm>
            <a:off x="6248400" y="16002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Elizabeth</a:t>
            </a:r>
          </a:p>
        </p:txBody>
      </p:sp>
      <p:sp>
        <p:nvSpPr>
          <p:cNvPr id="2155" name="Line 404"/>
          <p:cNvSpPr>
            <a:spLocks noChangeShapeType="1"/>
          </p:cNvSpPr>
          <p:nvPr/>
        </p:nvSpPr>
        <p:spPr bwMode="auto">
          <a:xfrm>
            <a:off x="7162800" y="106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6" name="Line 405"/>
          <p:cNvSpPr>
            <a:spLocks noChangeShapeType="1"/>
          </p:cNvSpPr>
          <p:nvPr/>
        </p:nvSpPr>
        <p:spPr bwMode="auto">
          <a:xfrm>
            <a:off x="7162800" y="1600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" name="Line 406"/>
          <p:cNvSpPr>
            <a:spLocks noChangeShapeType="1"/>
          </p:cNvSpPr>
          <p:nvPr/>
        </p:nvSpPr>
        <p:spPr bwMode="auto">
          <a:xfrm>
            <a:off x="7162800" y="1066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" name="Text Box 407"/>
          <p:cNvSpPr txBox="1">
            <a:spLocks noChangeArrowheads="1"/>
          </p:cNvSpPr>
          <p:nvPr/>
        </p:nvSpPr>
        <p:spPr bwMode="auto">
          <a:xfrm>
            <a:off x="7086600" y="10668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George Taylor</a:t>
            </a:r>
          </a:p>
        </p:txBody>
      </p:sp>
      <p:sp>
        <p:nvSpPr>
          <p:cNvPr id="2159" name="Text Box 408"/>
          <p:cNvSpPr txBox="1">
            <a:spLocks noChangeArrowheads="1"/>
          </p:cNvSpPr>
          <p:nvPr/>
        </p:nvSpPr>
        <p:spPr bwMode="auto">
          <a:xfrm>
            <a:off x="7162800" y="13716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Ann</a:t>
            </a:r>
          </a:p>
        </p:txBody>
      </p:sp>
      <p:sp>
        <p:nvSpPr>
          <p:cNvPr id="2160" name="Line 412"/>
          <p:cNvSpPr>
            <a:spLocks noChangeShapeType="1"/>
          </p:cNvSpPr>
          <p:nvPr/>
        </p:nvSpPr>
        <p:spPr bwMode="auto">
          <a:xfrm>
            <a:off x="7924800" y="76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" name="Line 413"/>
          <p:cNvSpPr>
            <a:spLocks noChangeShapeType="1"/>
          </p:cNvSpPr>
          <p:nvPr/>
        </p:nvSpPr>
        <p:spPr bwMode="auto">
          <a:xfrm>
            <a:off x="7924800" y="129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2" name="Line 414"/>
          <p:cNvSpPr>
            <a:spLocks noChangeShapeType="1"/>
          </p:cNvSpPr>
          <p:nvPr/>
        </p:nvSpPr>
        <p:spPr bwMode="auto">
          <a:xfrm>
            <a:off x="7924800" y="762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" name="Text Box 415"/>
          <p:cNvSpPr txBox="1">
            <a:spLocks noChangeArrowheads="1"/>
          </p:cNvSpPr>
          <p:nvPr/>
        </p:nvSpPr>
        <p:spPr bwMode="auto">
          <a:xfrm>
            <a:off x="7924800" y="7620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John Taylor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2335686" y="0"/>
            <a:ext cx="4002736" cy="30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Mankamyer and Bittner “American” Family Tree</a:t>
            </a:r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685800" y="2819400"/>
            <a:ext cx="8985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Kenneth</a:t>
            </a:r>
            <a:r>
              <a:rPr lang="en-US" sz="900" b="1" i="1">
                <a:latin typeface="Times New Roman" pitchFamily="18" charset="0"/>
              </a:rPr>
              <a:t> James</a:t>
            </a:r>
          </a:p>
          <a:p>
            <a:pPr algn="l"/>
            <a:r>
              <a:rPr lang="en-US" sz="900" b="1" i="1">
                <a:latin typeface="Times New Roman" pitchFamily="18" charset="0"/>
              </a:rPr>
              <a:t>Henry Taylor</a:t>
            </a:r>
          </a:p>
          <a:p>
            <a:pPr algn="l"/>
            <a:r>
              <a:rPr lang="en-US" sz="900">
                <a:latin typeface="Times New Roman" pitchFamily="18" charset="0"/>
              </a:rPr>
              <a:t>Family Chart</a:t>
            </a:r>
            <a:endParaRPr lang="en-US" sz="900" b="1" i="1">
              <a:latin typeface="Times New Roman" pitchFamily="18" charset="0"/>
            </a:endParaRPr>
          </a:p>
          <a:p>
            <a:pPr algn="l"/>
            <a:endParaRPr lang="en-US" sz="900" b="1" i="1">
              <a:latin typeface="Times New Roman" pitchFamily="18" charset="0"/>
            </a:endParaRPr>
          </a:p>
        </p:txBody>
      </p:sp>
      <p:sp>
        <p:nvSpPr>
          <p:cNvPr id="3080" name="Line 17"/>
          <p:cNvSpPr>
            <a:spLocks noChangeShapeType="1"/>
          </p:cNvSpPr>
          <p:nvPr/>
        </p:nvSpPr>
        <p:spPr bwMode="auto">
          <a:xfrm>
            <a:off x="1600200" y="1295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9"/>
          <p:cNvSpPr>
            <a:spLocks noChangeShapeType="1"/>
          </p:cNvSpPr>
          <p:nvPr/>
        </p:nvSpPr>
        <p:spPr bwMode="auto">
          <a:xfrm>
            <a:off x="24384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Text Box 23"/>
          <p:cNvSpPr txBox="1">
            <a:spLocks noChangeArrowheads="1"/>
          </p:cNvSpPr>
          <p:nvPr/>
        </p:nvSpPr>
        <p:spPr bwMode="auto">
          <a:xfrm>
            <a:off x="533400" y="1752600"/>
            <a:ext cx="1127205" cy="23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900" b="1">
                <a:latin typeface="Times New Roman" pitchFamily="18" charset="0"/>
              </a:rPr>
              <a:t>My Mom’s Mother</a:t>
            </a:r>
          </a:p>
        </p:txBody>
      </p:sp>
      <p:sp>
        <p:nvSpPr>
          <p:cNvPr id="3083" name="Line 28"/>
          <p:cNvSpPr>
            <a:spLocks noChangeShapeType="1"/>
          </p:cNvSpPr>
          <p:nvPr/>
        </p:nvSpPr>
        <p:spPr bwMode="auto">
          <a:xfrm>
            <a:off x="762000" y="243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30"/>
          <p:cNvSpPr>
            <a:spLocks noChangeShapeType="1"/>
          </p:cNvSpPr>
          <p:nvPr/>
        </p:nvSpPr>
        <p:spPr bwMode="auto">
          <a:xfrm>
            <a:off x="16002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38"/>
          <p:cNvSpPr>
            <a:spLocks noChangeShapeType="1"/>
          </p:cNvSpPr>
          <p:nvPr/>
        </p:nvSpPr>
        <p:spPr bwMode="auto">
          <a:xfrm>
            <a:off x="2438400" y="1905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Text Box 40"/>
          <p:cNvSpPr txBox="1">
            <a:spLocks noChangeArrowheads="1"/>
          </p:cNvSpPr>
          <p:nvPr/>
        </p:nvSpPr>
        <p:spPr bwMode="auto">
          <a:xfrm>
            <a:off x="685800" y="22098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Jane Alice Hines</a:t>
            </a:r>
            <a:endParaRPr lang="en-US" sz="900" b="1" i="1">
              <a:latin typeface="Times New Roman" pitchFamily="18" charset="0"/>
            </a:endParaRPr>
          </a:p>
        </p:txBody>
      </p:sp>
      <p:sp>
        <p:nvSpPr>
          <p:cNvPr id="3087" name="Line 42"/>
          <p:cNvSpPr>
            <a:spLocks noChangeShapeType="1"/>
          </p:cNvSpPr>
          <p:nvPr/>
        </p:nvSpPr>
        <p:spPr bwMode="auto">
          <a:xfrm>
            <a:off x="4267200" y="2590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59"/>
          <p:cNvSpPr>
            <a:spLocks noChangeShapeType="1"/>
          </p:cNvSpPr>
          <p:nvPr/>
        </p:nvSpPr>
        <p:spPr bwMode="auto">
          <a:xfrm>
            <a:off x="3276600" y="152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104"/>
          <p:cNvSpPr>
            <a:spLocks noChangeShapeType="1"/>
          </p:cNvSpPr>
          <p:nvPr/>
        </p:nvSpPr>
        <p:spPr bwMode="auto">
          <a:xfrm>
            <a:off x="4191000" y="1752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105"/>
          <p:cNvSpPr>
            <a:spLocks noChangeShapeType="1"/>
          </p:cNvSpPr>
          <p:nvPr/>
        </p:nvSpPr>
        <p:spPr bwMode="auto">
          <a:xfrm>
            <a:off x="41910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106"/>
          <p:cNvSpPr>
            <a:spLocks noChangeShapeType="1"/>
          </p:cNvSpPr>
          <p:nvPr/>
        </p:nvSpPr>
        <p:spPr bwMode="auto">
          <a:xfrm>
            <a:off x="4191000" y="1295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107"/>
          <p:cNvSpPr>
            <a:spLocks noChangeShapeType="1"/>
          </p:cNvSpPr>
          <p:nvPr/>
        </p:nvSpPr>
        <p:spPr bwMode="auto">
          <a:xfrm>
            <a:off x="4191000" y="1752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108"/>
          <p:cNvSpPr>
            <a:spLocks noChangeShapeType="1"/>
          </p:cNvSpPr>
          <p:nvPr/>
        </p:nvSpPr>
        <p:spPr bwMode="auto">
          <a:xfrm>
            <a:off x="60198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109"/>
          <p:cNvSpPr>
            <a:spLocks noChangeShapeType="1"/>
          </p:cNvSpPr>
          <p:nvPr/>
        </p:nvSpPr>
        <p:spPr bwMode="auto">
          <a:xfrm>
            <a:off x="5105400" y="2209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111"/>
          <p:cNvSpPr>
            <a:spLocks noChangeShapeType="1"/>
          </p:cNvSpPr>
          <p:nvPr/>
        </p:nvSpPr>
        <p:spPr bwMode="auto">
          <a:xfrm>
            <a:off x="5105400" y="3886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119"/>
          <p:cNvSpPr>
            <a:spLocks noChangeShapeType="1"/>
          </p:cNvSpPr>
          <p:nvPr/>
        </p:nvSpPr>
        <p:spPr bwMode="auto">
          <a:xfrm>
            <a:off x="2438400" y="19050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121"/>
          <p:cNvSpPr>
            <a:spLocks noChangeShapeType="1"/>
          </p:cNvSpPr>
          <p:nvPr/>
        </p:nvSpPr>
        <p:spPr bwMode="auto">
          <a:xfrm>
            <a:off x="4267200" y="2590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Line 122"/>
          <p:cNvSpPr>
            <a:spLocks noChangeShapeType="1"/>
          </p:cNvSpPr>
          <p:nvPr/>
        </p:nvSpPr>
        <p:spPr bwMode="auto">
          <a:xfrm>
            <a:off x="4267200" y="4343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Line 127"/>
          <p:cNvSpPr>
            <a:spLocks noChangeShapeType="1"/>
          </p:cNvSpPr>
          <p:nvPr/>
        </p:nvSpPr>
        <p:spPr bwMode="auto">
          <a:xfrm>
            <a:off x="33528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Line 129"/>
          <p:cNvSpPr>
            <a:spLocks noChangeShapeType="1"/>
          </p:cNvSpPr>
          <p:nvPr/>
        </p:nvSpPr>
        <p:spPr bwMode="auto">
          <a:xfrm>
            <a:off x="3352800" y="3352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Line 133"/>
          <p:cNvSpPr>
            <a:spLocks noChangeShapeType="1"/>
          </p:cNvSpPr>
          <p:nvPr/>
        </p:nvSpPr>
        <p:spPr bwMode="auto">
          <a:xfrm>
            <a:off x="11430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Text Box 135"/>
          <p:cNvSpPr txBox="1">
            <a:spLocks noChangeArrowheads="1"/>
          </p:cNvSpPr>
          <p:nvPr/>
        </p:nvSpPr>
        <p:spPr bwMode="auto">
          <a:xfrm>
            <a:off x="1600200" y="2895600"/>
            <a:ext cx="838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Irene </a:t>
            </a:r>
          </a:p>
          <a:p>
            <a:pPr algn="l"/>
            <a:r>
              <a:rPr lang="en-US" sz="900">
                <a:latin typeface="Times New Roman" pitchFamily="18" charset="0"/>
              </a:rPr>
              <a:t>Mankamyer</a:t>
            </a:r>
          </a:p>
        </p:txBody>
      </p:sp>
      <p:sp>
        <p:nvSpPr>
          <p:cNvPr id="3103" name="Line 151"/>
          <p:cNvSpPr>
            <a:spLocks noChangeShapeType="1"/>
          </p:cNvSpPr>
          <p:nvPr/>
        </p:nvSpPr>
        <p:spPr bwMode="auto">
          <a:xfrm>
            <a:off x="3276600" y="2362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4" name="Text Box 166"/>
          <p:cNvSpPr txBox="1">
            <a:spLocks noChangeArrowheads="1"/>
          </p:cNvSpPr>
          <p:nvPr/>
        </p:nvSpPr>
        <p:spPr bwMode="auto">
          <a:xfrm>
            <a:off x="5105400" y="27432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Catherine Baer</a:t>
            </a:r>
          </a:p>
        </p:txBody>
      </p:sp>
      <p:sp>
        <p:nvSpPr>
          <p:cNvPr id="3105" name="Text Box 168"/>
          <p:cNvSpPr txBox="1">
            <a:spLocks noChangeArrowheads="1"/>
          </p:cNvSpPr>
          <p:nvPr/>
        </p:nvSpPr>
        <p:spPr bwMode="auto">
          <a:xfrm>
            <a:off x="5105400" y="38862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George Cook</a:t>
            </a:r>
          </a:p>
        </p:txBody>
      </p:sp>
      <p:sp>
        <p:nvSpPr>
          <p:cNvPr id="3106" name="Text Box 169"/>
          <p:cNvSpPr txBox="1">
            <a:spLocks noChangeArrowheads="1"/>
          </p:cNvSpPr>
          <p:nvPr/>
        </p:nvSpPr>
        <p:spPr bwMode="auto">
          <a:xfrm>
            <a:off x="2514600" y="44958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Ida Bittner</a:t>
            </a:r>
          </a:p>
        </p:txBody>
      </p:sp>
      <p:sp>
        <p:nvSpPr>
          <p:cNvPr id="3107" name="Text Box 170"/>
          <p:cNvSpPr txBox="1">
            <a:spLocks noChangeArrowheads="1"/>
          </p:cNvSpPr>
          <p:nvPr/>
        </p:nvSpPr>
        <p:spPr bwMode="auto">
          <a:xfrm>
            <a:off x="2438400" y="1905000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Josiah </a:t>
            </a:r>
          </a:p>
          <a:p>
            <a:pPr algn="l"/>
            <a:r>
              <a:rPr lang="en-US" sz="900">
                <a:latin typeface="Times New Roman" pitchFamily="18" charset="0"/>
              </a:rPr>
              <a:t>Mankamyer</a:t>
            </a:r>
          </a:p>
        </p:txBody>
      </p:sp>
      <p:sp>
        <p:nvSpPr>
          <p:cNvPr id="3108" name="Text Box 172"/>
          <p:cNvSpPr txBox="1">
            <a:spLocks noChangeArrowheads="1"/>
          </p:cNvSpPr>
          <p:nvPr/>
        </p:nvSpPr>
        <p:spPr bwMode="auto">
          <a:xfrm>
            <a:off x="3200400" y="1524000"/>
            <a:ext cx="838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Christian </a:t>
            </a:r>
          </a:p>
          <a:p>
            <a:pPr algn="l"/>
            <a:r>
              <a:rPr lang="en-US" sz="900">
                <a:latin typeface="Times New Roman" pitchFamily="18" charset="0"/>
              </a:rPr>
              <a:t>Mankamyer</a:t>
            </a:r>
          </a:p>
        </p:txBody>
      </p:sp>
      <p:sp>
        <p:nvSpPr>
          <p:cNvPr id="3109" name="Text Box 173"/>
          <p:cNvSpPr txBox="1">
            <a:spLocks noChangeArrowheads="1"/>
          </p:cNvSpPr>
          <p:nvPr/>
        </p:nvSpPr>
        <p:spPr bwMode="auto">
          <a:xfrm>
            <a:off x="3200400" y="21336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Mary Smearmouth</a:t>
            </a:r>
          </a:p>
        </p:txBody>
      </p:sp>
      <p:sp>
        <p:nvSpPr>
          <p:cNvPr id="3110" name="Line 174"/>
          <p:cNvSpPr>
            <a:spLocks noChangeShapeType="1"/>
          </p:cNvSpPr>
          <p:nvPr/>
        </p:nvSpPr>
        <p:spPr bwMode="auto">
          <a:xfrm>
            <a:off x="5105400" y="2209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Text Box 175"/>
          <p:cNvSpPr txBox="1">
            <a:spLocks noChangeArrowheads="1"/>
          </p:cNvSpPr>
          <p:nvPr/>
        </p:nvSpPr>
        <p:spPr bwMode="auto">
          <a:xfrm>
            <a:off x="4267200" y="15240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Hanna</a:t>
            </a:r>
          </a:p>
        </p:txBody>
      </p:sp>
      <p:sp>
        <p:nvSpPr>
          <p:cNvPr id="3112" name="Text Box 176"/>
          <p:cNvSpPr txBox="1">
            <a:spLocks noChangeArrowheads="1"/>
          </p:cNvSpPr>
          <p:nvPr/>
        </p:nvSpPr>
        <p:spPr bwMode="auto">
          <a:xfrm>
            <a:off x="4191000" y="1295400"/>
            <a:ext cx="1143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113" tIns="42056" rIns="84113" bIns="42056">
            <a:spAutoFit/>
          </a:bodyPr>
          <a:lstStyle/>
          <a:p>
            <a:pPr algn="l"/>
            <a:r>
              <a:rPr lang="en-US" sz="900">
                <a:solidFill>
                  <a:srgbClr val="000000"/>
                </a:solidFill>
                <a:latin typeface="Times New Roman" pitchFamily="18" charset="0"/>
              </a:rPr>
              <a:t>Ludwig </a:t>
            </a:r>
            <a:r>
              <a:rPr lang="en-US" sz="900">
                <a:latin typeface="Times New Roman" pitchFamily="18" charset="0"/>
              </a:rPr>
              <a:t>Mankamyer</a:t>
            </a:r>
          </a:p>
        </p:txBody>
      </p:sp>
      <p:sp>
        <p:nvSpPr>
          <p:cNvPr id="3113" name="Text Box 177"/>
          <p:cNvSpPr txBox="1">
            <a:spLocks noChangeArrowheads="1"/>
          </p:cNvSpPr>
          <p:nvPr/>
        </p:nvSpPr>
        <p:spPr bwMode="auto">
          <a:xfrm>
            <a:off x="5029200" y="4572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Rachel Troutman</a:t>
            </a:r>
          </a:p>
        </p:txBody>
      </p:sp>
      <p:sp>
        <p:nvSpPr>
          <p:cNvPr id="3114" name="Text Box 178"/>
          <p:cNvSpPr txBox="1">
            <a:spLocks noChangeArrowheads="1"/>
          </p:cNvSpPr>
          <p:nvPr/>
        </p:nvSpPr>
        <p:spPr bwMode="auto">
          <a:xfrm>
            <a:off x="5105400" y="22098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John P. Bittner</a:t>
            </a:r>
          </a:p>
        </p:txBody>
      </p:sp>
      <p:sp>
        <p:nvSpPr>
          <p:cNvPr id="3115" name="Line 184"/>
          <p:cNvSpPr>
            <a:spLocks noChangeShapeType="1"/>
          </p:cNvSpPr>
          <p:nvPr/>
        </p:nvSpPr>
        <p:spPr bwMode="auto">
          <a:xfrm>
            <a:off x="1828800" y="3276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6" name="Text Box 186"/>
          <p:cNvSpPr txBox="1">
            <a:spLocks noChangeArrowheads="1"/>
          </p:cNvSpPr>
          <p:nvPr/>
        </p:nvSpPr>
        <p:spPr bwMode="auto">
          <a:xfrm>
            <a:off x="3352800" y="33528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Nathaniel Bittner</a:t>
            </a:r>
          </a:p>
        </p:txBody>
      </p:sp>
      <p:sp>
        <p:nvSpPr>
          <p:cNvPr id="3117" name="Text Box 208"/>
          <p:cNvSpPr txBox="1">
            <a:spLocks noChangeArrowheads="1"/>
          </p:cNvSpPr>
          <p:nvPr/>
        </p:nvSpPr>
        <p:spPr bwMode="auto">
          <a:xfrm>
            <a:off x="4267200" y="26670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Jacob Bittner</a:t>
            </a:r>
          </a:p>
        </p:txBody>
      </p:sp>
      <p:sp>
        <p:nvSpPr>
          <p:cNvPr id="3118" name="Text Box 209"/>
          <p:cNvSpPr txBox="1">
            <a:spLocks noChangeArrowheads="1"/>
          </p:cNvSpPr>
          <p:nvPr/>
        </p:nvSpPr>
        <p:spPr bwMode="auto">
          <a:xfrm>
            <a:off x="4343400" y="41148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Lydia Cook</a:t>
            </a:r>
          </a:p>
        </p:txBody>
      </p:sp>
      <p:sp>
        <p:nvSpPr>
          <p:cNvPr id="3119" name="Line 210"/>
          <p:cNvSpPr>
            <a:spLocks noChangeShapeType="1"/>
          </p:cNvSpPr>
          <p:nvPr/>
        </p:nvSpPr>
        <p:spPr bwMode="auto">
          <a:xfrm>
            <a:off x="6019800" y="2514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0" name="Line 211"/>
          <p:cNvSpPr>
            <a:spLocks noChangeShapeType="1"/>
          </p:cNvSpPr>
          <p:nvPr/>
        </p:nvSpPr>
        <p:spPr bwMode="auto">
          <a:xfrm>
            <a:off x="5105400" y="3886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1" name="Line 212"/>
          <p:cNvSpPr>
            <a:spLocks noChangeShapeType="1"/>
          </p:cNvSpPr>
          <p:nvPr/>
        </p:nvSpPr>
        <p:spPr bwMode="auto">
          <a:xfrm>
            <a:off x="5105400" y="4800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2" name="Line 213"/>
          <p:cNvSpPr>
            <a:spLocks noChangeShapeType="1"/>
          </p:cNvSpPr>
          <p:nvPr/>
        </p:nvSpPr>
        <p:spPr bwMode="auto">
          <a:xfrm>
            <a:off x="51054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3" name="Line 214"/>
          <p:cNvSpPr>
            <a:spLocks noChangeShapeType="1"/>
          </p:cNvSpPr>
          <p:nvPr/>
        </p:nvSpPr>
        <p:spPr bwMode="auto">
          <a:xfrm>
            <a:off x="6019800" y="1905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4" name="Line 215"/>
          <p:cNvSpPr>
            <a:spLocks noChangeShapeType="1"/>
          </p:cNvSpPr>
          <p:nvPr/>
        </p:nvSpPr>
        <p:spPr bwMode="auto">
          <a:xfrm>
            <a:off x="60198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5" name="Line 216"/>
          <p:cNvSpPr>
            <a:spLocks noChangeShapeType="1"/>
          </p:cNvSpPr>
          <p:nvPr/>
        </p:nvSpPr>
        <p:spPr bwMode="auto">
          <a:xfrm>
            <a:off x="6019800" y="1905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6" name="Text Box 217"/>
          <p:cNvSpPr txBox="1">
            <a:spLocks noChangeArrowheads="1"/>
          </p:cNvSpPr>
          <p:nvPr/>
        </p:nvSpPr>
        <p:spPr bwMode="auto">
          <a:xfrm>
            <a:off x="6019800" y="1905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George Bittner</a:t>
            </a:r>
          </a:p>
        </p:txBody>
      </p:sp>
      <p:sp>
        <p:nvSpPr>
          <p:cNvPr id="3127" name="Text Box 218"/>
          <p:cNvSpPr txBox="1">
            <a:spLocks noChangeArrowheads="1"/>
          </p:cNvSpPr>
          <p:nvPr/>
        </p:nvSpPr>
        <p:spPr bwMode="auto">
          <a:xfrm>
            <a:off x="6019800" y="2286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Elizabeth Walker</a:t>
            </a:r>
          </a:p>
        </p:txBody>
      </p:sp>
      <p:sp>
        <p:nvSpPr>
          <p:cNvPr id="3128" name="Line 219"/>
          <p:cNvSpPr>
            <a:spLocks noChangeShapeType="1"/>
          </p:cNvSpPr>
          <p:nvPr/>
        </p:nvSpPr>
        <p:spPr bwMode="auto">
          <a:xfrm>
            <a:off x="6934200" y="167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29" name="Line 220"/>
          <p:cNvSpPr>
            <a:spLocks noChangeShapeType="1"/>
          </p:cNvSpPr>
          <p:nvPr/>
        </p:nvSpPr>
        <p:spPr bwMode="auto">
          <a:xfrm>
            <a:off x="6934200" y="2133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0" name="Line 221"/>
          <p:cNvSpPr>
            <a:spLocks noChangeShapeType="1"/>
          </p:cNvSpPr>
          <p:nvPr/>
        </p:nvSpPr>
        <p:spPr bwMode="auto">
          <a:xfrm>
            <a:off x="6934200" y="167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1" name="Text Box 222"/>
          <p:cNvSpPr txBox="1">
            <a:spLocks noChangeArrowheads="1"/>
          </p:cNvSpPr>
          <p:nvPr/>
        </p:nvSpPr>
        <p:spPr bwMode="auto">
          <a:xfrm>
            <a:off x="7010400" y="16764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Henry Bittner</a:t>
            </a:r>
          </a:p>
        </p:txBody>
      </p:sp>
      <p:sp>
        <p:nvSpPr>
          <p:cNvPr id="3132" name="Text Box 223"/>
          <p:cNvSpPr txBox="1">
            <a:spLocks noChangeArrowheads="1"/>
          </p:cNvSpPr>
          <p:nvPr/>
        </p:nvSpPr>
        <p:spPr bwMode="auto">
          <a:xfrm>
            <a:off x="6858000" y="19050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Dororthia Brallier</a:t>
            </a:r>
          </a:p>
        </p:txBody>
      </p:sp>
      <p:sp>
        <p:nvSpPr>
          <p:cNvPr id="3133" name="Line 225"/>
          <p:cNvSpPr>
            <a:spLocks noChangeShapeType="1"/>
          </p:cNvSpPr>
          <p:nvPr/>
        </p:nvSpPr>
        <p:spPr bwMode="auto">
          <a:xfrm>
            <a:off x="1600200" y="1295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4" name="Line 226"/>
          <p:cNvSpPr>
            <a:spLocks noChangeShapeType="1"/>
          </p:cNvSpPr>
          <p:nvPr/>
        </p:nvSpPr>
        <p:spPr bwMode="auto">
          <a:xfrm>
            <a:off x="6934200" y="464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5" name="Line 227"/>
          <p:cNvSpPr>
            <a:spLocks noChangeShapeType="1"/>
          </p:cNvSpPr>
          <p:nvPr/>
        </p:nvSpPr>
        <p:spPr bwMode="auto">
          <a:xfrm>
            <a:off x="6019800" y="4114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6" name="Line 228"/>
          <p:cNvSpPr>
            <a:spLocks noChangeShapeType="1"/>
          </p:cNvSpPr>
          <p:nvPr/>
        </p:nvSpPr>
        <p:spPr bwMode="auto">
          <a:xfrm>
            <a:off x="6019800" y="3276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7" name="Rectangle 229"/>
          <p:cNvSpPr>
            <a:spLocks noChangeArrowheads="1"/>
          </p:cNvSpPr>
          <p:nvPr/>
        </p:nvSpPr>
        <p:spPr bwMode="auto">
          <a:xfrm>
            <a:off x="6019800" y="2971800"/>
            <a:ext cx="1057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Catherine Shallus</a:t>
            </a:r>
            <a:r>
              <a:rPr lang="en-US"/>
              <a:t> </a:t>
            </a:r>
          </a:p>
        </p:txBody>
      </p:sp>
      <p:sp>
        <p:nvSpPr>
          <p:cNvPr id="3138" name="Text Box 230"/>
          <p:cNvSpPr txBox="1">
            <a:spLocks noChangeArrowheads="1"/>
          </p:cNvSpPr>
          <p:nvPr/>
        </p:nvSpPr>
        <p:spPr bwMode="auto">
          <a:xfrm>
            <a:off x="6019800" y="2667000"/>
            <a:ext cx="11430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113" tIns="42056" rIns="84113" bIns="42056">
            <a:spAutoFit/>
          </a:bodyPr>
          <a:lstStyle/>
          <a:p>
            <a:pPr algn="l"/>
            <a:r>
              <a:rPr lang="en-US" sz="900">
                <a:solidFill>
                  <a:srgbClr val="000000"/>
                </a:solidFill>
                <a:latin typeface="Times New Roman" pitchFamily="18" charset="0"/>
              </a:rPr>
              <a:t>Ludwig </a:t>
            </a:r>
            <a:r>
              <a:rPr lang="en-US" sz="900">
                <a:latin typeface="Times New Roman" pitchFamily="18" charset="0"/>
              </a:rPr>
              <a:t>Baer</a:t>
            </a:r>
          </a:p>
        </p:txBody>
      </p:sp>
      <p:sp>
        <p:nvSpPr>
          <p:cNvPr id="3139" name="Text Box 231"/>
          <p:cNvSpPr txBox="1">
            <a:spLocks noChangeArrowheads="1"/>
          </p:cNvSpPr>
          <p:nvPr/>
        </p:nvSpPr>
        <p:spPr bwMode="auto">
          <a:xfrm>
            <a:off x="6019800" y="36576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Adam Cook</a:t>
            </a:r>
          </a:p>
        </p:txBody>
      </p:sp>
      <p:sp>
        <p:nvSpPr>
          <p:cNvPr id="3140" name="Line 232"/>
          <p:cNvSpPr>
            <a:spLocks noChangeShapeType="1"/>
          </p:cNvSpPr>
          <p:nvPr/>
        </p:nvSpPr>
        <p:spPr bwMode="auto">
          <a:xfrm>
            <a:off x="6019800" y="4419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1" name="Line 233"/>
          <p:cNvSpPr>
            <a:spLocks noChangeShapeType="1"/>
          </p:cNvSpPr>
          <p:nvPr/>
        </p:nvSpPr>
        <p:spPr bwMode="auto">
          <a:xfrm>
            <a:off x="6019800" y="518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2" name="Line 234"/>
          <p:cNvSpPr>
            <a:spLocks noChangeShapeType="1"/>
          </p:cNvSpPr>
          <p:nvPr/>
        </p:nvSpPr>
        <p:spPr bwMode="auto">
          <a:xfrm>
            <a:off x="60198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3" name="Text Box 235"/>
          <p:cNvSpPr txBox="1">
            <a:spLocks noChangeArrowheads="1"/>
          </p:cNvSpPr>
          <p:nvPr/>
        </p:nvSpPr>
        <p:spPr bwMode="auto">
          <a:xfrm>
            <a:off x="5943600" y="44196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William Troutman</a:t>
            </a:r>
          </a:p>
        </p:txBody>
      </p:sp>
      <p:sp>
        <p:nvSpPr>
          <p:cNvPr id="3144" name="Text Box 236"/>
          <p:cNvSpPr txBox="1">
            <a:spLocks noChangeArrowheads="1"/>
          </p:cNvSpPr>
          <p:nvPr/>
        </p:nvSpPr>
        <p:spPr bwMode="auto">
          <a:xfrm>
            <a:off x="6019800" y="49530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Ann Uhl</a:t>
            </a:r>
          </a:p>
        </p:txBody>
      </p:sp>
      <p:sp>
        <p:nvSpPr>
          <p:cNvPr id="3145" name="Line 237"/>
          <p:cNvSpPr>
            <a:spLocks noChangeShapeType="1"/>
          </p:cNvSpPr>
          <p:nvPr/>
        </p:nvSpPr>
        <p:spPr bwMode="auto">
          <a:xfrm>
            <a:off x="6934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6" name="Line 238"/>
          <p:cNvSpPr>
            <a:spLocks noChangeShapeType="1"/>
          </p:cNvSpPr>
          <p:nvPr/>
        </p:nvSpPr>
        <p:spPr bwMode="auto">
          <a:xfrm>
            <a:off x="69342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7" name="Line 239"/>
          <p:cNvSpPr>
            <a:spLocks noChangeShapeType="1"/>
          </p:cNvSpPr>
          <p:nvPr/>
        </p:nvSpPr>
        <p:spPr bwMode="auto">
          <a:xfrm>
            <a:off x="6934200" y="419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8" name="Text Box 240"/>
          <p:cNvSpPr txBox="1">
            <a:spLocks noChangeArrowheads="1"/>
          </p:cNvSpPr>
          <p:nvPr/>
        </p:nvSpPr>
        <p:spPr bwMode="auto">
          <a:xfrm>
            <a:off x="6858000" y="41910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Wilhelm Troutman</a:t>
            </a:r>
          </a:p>
        </p:txBody>
      </p:sp>
      <p:sp>
        <p:nvSpPr>
          <p:cNvPr id="3149" name="Text Box 241"/>
          <p:cNvSpPr txBox="1">
            <a:spLocks noChangeArrowheads="1"/>
          </p:cNvSpPr>
          <p:nvPr/>
        </p:nvSpPr>
        <p:spPr bwMode="auto">
          <a:xfrm>
            <a:off x="6934200" y="44196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Elizabeth</a:t>
            </a:r>
          </a:p>
        </p:txBody>
      </p:sp>
      <p:sp>
        <p:nvSpPr>
          <p:cNvPr id="3150" name="Line 242"/>
          <p:cNvSpPr>
            <a:spLocks noChangeShapeType="1"/>
          </p:cNvSpPr>
          <p:nvPr/>
        </p:nvSpPr>
        <p:spPr bwMode="auto">
          <a:xfrm>
            <a:off x="69342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1" name="Line 244"/>
          <p:cNvSpPr>
            <a:spLocks noChangeShapeType="1"/>
          </p:cNvSpPr>
          <p:nvPr/>
        </p:nvSpPr>
        <p:spPr bwMode="auto">
          <a:xfrm>
            <a:off x="69342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2" name="Text Box 245"/>
          <p:cNvSpPr txBox="1">
            <a:spLocks noChangeArrowheads="1"/>
          </p:cNvSpPr>
          <p:nvPr/>
        </p:nvSpPr>
        <p:spPr bwMode="auto">
          <a:xfrm>
            <a:off x="6934200" y="4953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Johann C. Uhl</a:t>
            </a:r>
          </a:p>
        </p:txBody>
      </p:sp>
      <p:sp>
        <p:nvSpPr>
          <p:cNvPr id="3153" name="Text Box 246"/>
          <p:cNvSpPr txBox="1">
            <a:spLocks noChangeArrowheads="1"/>
          </p:cNvSpPr>
          <p:nvPr/>
        </p:nvSpPr>
        <p:spPr bwMode="auto">
          <a:xfrm>
            <a:off x="6934200" y="51816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Maria Dudewich</a:t>
            </a:r>
          </a:p>
        </p:txBody>
      </p:sp>
      <p:sp>
        <p:nvSpPr>
          <p:cNvPr id="3154" name="Line 247"/>
          <p:cNvSpPr>
            <a:spLocks noChangeShapeType="1"/>
          </p:cNvSpPr>
          <p:nvPr/>
        </p:nvSpPr>
        <p:spPr bwMode="auto">
          <a:xfrm>
            <a:off x="7848600" y="4724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5" name="Line 248"/>
          <p:cNvSpPr>
            <a:spLocks noChangeShapeType="1"/>
          </p:cNvSpPr>
          <p:nvPr/>
        </p:nvSpPr>
        <p:spPr bwMode="auto">
          <a:xfrm>
            <a:off x="7848600" y="5181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6" name="Line 249"/>
          <p:cNvSpPr>
            <a:spLocks noChangeShapeType="1"/>
          </p:cNvSpPr>
          <p:nvPr/>
        </p:nvSpPr>
        <p:spPr bwMode="auto">
          <a:xfrm>
            <a:off x="7848600" y="4724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57" name="Text Box 250"/>
          <p:cNvSpPr txBox="1">
            <a:spLocks noChangeArrowheads="1"/>
          </p:cNvSpPr>
          <p:nvPr/>
        </p:nvSpPr>
        <p:spPr bwMode="auto">
          <a:xfrm>
            <a:off x="7848600" y="47244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Johann V. Uhl</a:t>
            </a:r>
          </a:p>
        </p:txBody>
      </p:sp>
      <p:sp>
        <p:nvSpPr>
          <p:cNvPr id="3158" name="Text Box 251"/>
          <p:cNvSpPr txBox="1">
            <a:spLocks noChangeArrowheads="1"/>
          </p:cNvSpPr>
          <p:nvPr/>
        </p:nvSpPr>
        <p:spPr bwMode="auto">
          <a:xfrm>
            <a:off x="7848600" y="49530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Anna Elizabeth</a:t>
            </a:r>
          </a:p>
        </p:txBody>
      </p:sp>
      <p:sp>
        <p:nvSpPr>
          <p:cNvPr id="3159" name="Line 258"/>
          <p:cNvSpPr>
            <a:spLocks noChangeShapeType="1"/>
          </p:cNvSpPr>
          <p:nvPr/>
        </p:nvSpPr>
        <p:spPr bwMode="auto">
          <a:xfrm>
            <a:off x="3276600" y="152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0" name="Text Box 265"/>
          <p:cNvSpPr txBox="1">
            <a:spLocks noChangeArrowheads="1"/>
          </p:cNvSpPr>
          <p:nvPr/>
        </p:nvSpPr>
        <p:spPr bwMode="auto">
          <a:xfrm>
            <a:off x="1524000" y="1295400"/>
            <a:ext cx="838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Paul D. Hines</a:t>
            </a:r>
          </a:p>
          <a:p>
            <a:pPr algn="l"/>
            <a:r>
              <a:rPr lang="en-US" sz="900">
                <a:latin typeface="Times New Roman" pitchFamily="18" charset="0"/>
              </a:rPr>
              <a:t>Family Chart</a:t>
            </a:r>
          </a:p>
        </p:txBody>
      </p:sp>
      <p:sp>
        <p:nvSpPr>
          <p:cNvPr id="3161" name="Line 266"/>
          <p:cNvSpPr>
            <a:spLocks noChangeShapeType="1"/>
          </p:cNvSpPr>
          <p:nvPr/>
        </p:nvSpPr>
        <p:spPr bwMode="auto">
          <a:xfrm>
            <a:off x="60198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2" name="Line 267"/>
          <p:cNvSpPr>
            <a:spLocks noChangeShapeType="1"/>
          </p:cNvSpPr>
          <p:nvPr/>
        </p:nvSpPr>
        <p:spPr bwMode="auto">
          <a:xfrm>
            <a:off x="6934200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3" name="Line 268"/>
          <p:cNvSpPr>
            <a:spLocks noChangeShapeType="1"/>
          </p:cNvSpPr>
          <p:nvPr/>
        </p:nvSpPr>
        <p:spPr bwMode="auto">
          <a:xfrm>
            <a:off x="6934200" y="3505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4" name="Line 269"/>
          <p:cNvSpPr>
            <a:spLocks noChangeShapeType="1"/>
          </p:cNvSpPr>
          <p:nvPr/>
        </p:nvSpPr>
        <p:spPr bwMode="auto">
          <a:xfrm>
            <a:off x="6934200" y="304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5" name="Text Box 270"/>
          <p:cNvSpPr txBox="1">
            <a:spLocks noChangeArrowheads="1"/>
          </p:cNvSpPr>
          <p:nvPr/>
        </p:nvSpPr>
        <p:spPr bwMode="auto">
          <a:xfrm>
            <a:off x="6934200" y="32766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Maria Graff</a:t>
            </a:r>
          </a:p>
        </p:txBody>
      </p:sp>
      <p:sp>
        <p:nvSpPr>
          <p:cNvPr id="3166" name="Text Box 271"/>
          <p:cNvSpPr txBox="1">
            <a:spLocks noChangeArrowheads="1"/>
          </p:cNvSpPr>
          <p:nvPr/>
        </p:nvSpPr>
        <p:spPr bwMode="auto">
          <a:xfrm>
            <a:off x="6934200" y="3048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Sebastian Shallus</a:t>
            </a:r>
          </a:p>
        </p:txBody>
      </p:sp>
      <p:sp>
        <p:nvSpPr>
          <p:cNvPr id="3167" name="Line 272"/>
          <p:cNvSpPr>
            <a:spLocks noChangeShapeType="1"/>
          </p:cNvSpPr>
          <p:nvPr/>
        </p:nvSpPr>
        <p:spPr bwMode="auto">
          <a:xfrm>
            <a:off x="78486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8" name="Line 273"/>
          <p:cNvSpPr>
            <a:spLocks noChangeShapeType="1"/>
          </p:cNvSpPr>
          <p:nvPr/>
        </p:nvSpPr>
        <p:spPr bwMode="auto">
          <a:xfrm>
            <a:off x="7848600" y="3733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69" name="Line 274"/>
          <p:cNvSpPr>
            <a:spLocks noChangeShapeType="1"/>
          </p:cNvSpPr>
          <p:nvPr/>
        </p:nvSpPr>
        <p:spPr bwMode="auto">
          <a:xfrm>
            <a:off x="7848600" y="3276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0" name="Text Box 275"/>
          <p:cNvSpPr txBox="1">
            <a:spLocks noChangeArrowheads="1"/>
          </p:cNvSpPr>
          <p:nvPr/>
        </p:nvSpPr>
        <p:spPr bwMode="auto">
          <a:xfrm>
            <a:off x="7848600" y="35052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Susan Hunter</a:t>
            </a:r>
          </a:p>
        </p:txBody>
      </p:sp>
      <p:sp>
        <p:nvSpPr>
          <p:cNvPr id="3171" name="Text Box 276"/>
          <p:cNvSpPr txBox="1">
            <a:spLocks noChangeArrowheads="1"/>
          </p:cNvSpPr>
          <p:nvPr/>
        </p:nvSpPr>
        <p:spPr bwMode="auto">
          <a:xfrm>
            <a:off x="7848600" y="32766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Johann Graff</a:t>
            </a:r>
          </a:p>
        </p:txBody>
      </p:sp>
      <p:sp>
        <p:nvSpPr>
          <p:cNvPr id="3172" name="Line 277"/>
          <p:cNvSpPr>
            <a:spLocks noChangeShapeType="1"/>
          </p:cNvSpPr>
          <p:nvPr/>
        </p:nvSpPr>
        <p:spPr bwMode="auto">
          <a:xfrm>
            <a:off x="6019800" y="3657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3" name="Text Box 321"/>
          <p:cNvSpPr txBox="1">
            <a:spLocks noChangeArrowheads="1"/>
          </p:cNvSpPr>
          <p:nvPr/>
        </p:nvSpPr>
        <p:spPr bwMode="auto">
          <a:xfrm>
            <a:off x="3352800" y="5257800"/>
            <a:ext cx="106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Lydia Lepley</a:t>
            </a:r>
          </a:p>
          <a:p>
            <a:pPr algn="l"/>
            <a:r>
              <a:rPr lang="en-US" sz="900">
                <a:latin typeface="Times New Roman" pitchFamily="18" charset="0"/>
              </a:rPr>
              <a:t>Family Chart</a:t>
            </a:r>
          </a:p>
        </p:txBody>
      </p:sp>
      <p:sp>
        <p:nvSpPr>
          <p:cNvPr id="3174" name="Line 322"/>
          <p:cNvSpPr>
            <a:spLocks noChangeShapeType="1"/>
          </p:cNvSpPr>
          <p:nvPr/>
        </p:nvSpPr>
        <p:spPr bwMode="auto">
          <a:xfrm>
            <a:off x="6934200" y="5410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" name="Line 323"/>
          <p:cNvSpPr>
            <a:spLocks noChangeShapeType="1"/>
          </p:cNvSpPr>
          <p:nvPr/>
        </p:nvSpPr>
        <p:spPr bwMode="auto">
          <a:xfrm>
            <a:off x="3352800" y="563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" name="Line 324"/>
          <p:cNvSpPr>
            <a:spLocks noChangeShapeType="1"/>
          </p:cNvSpPr>
          <p:nvPr/>
        </p:nvSpPr>
        <p:spPr bwMode="auto">
          <a:xfrm>
            <a:off x="1828800" y="5257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" name="Text Box 325"/>
          <p:cNvSpPr txBox="1">
            <a:spLocks noChangeArrowheads="1"/>
          </p:cNvSpPr>
          <p:nvPr/>
        </p:nvSpPr>
        <p:spPr bwMode="auto">
          <a:xfrm>
            <a:off x="2362200" y="5867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William Blume</a:t>
            </a:r>
          </a:p>
        </p:txBody>
      </p:sp>
      <p:sp>
        <p:nvSpPr>
          <p:cNvPr id="3178" name="Text Box 326"/>
          <p:cNvSpPr txBox="1">
            <a:spLocks noChangeArrowheads="1"/>
          </p:cNvSpPr>
          <p:nvPr/>
        </p:nvSpPr>
        <p:spPr bwMode="auto">
          <a:xfrm>
            <a:off x="2438400" y="5257800"/>
            <a:ext cx="838200" cy="23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Alice Bittner</a:t>
            </a:r>
          </a:p>
        </p:txBody>
      </p:sp>
      <p:sp>
        <p:nvSpPr>
          <p:cNvPr id="3179" name="Line 327"/>
          <p:cNvSpPr>
            <a:spLocks noChangeShapeType="1"/>
          </p:cNvSpPr>
          <p:nvPr/>
        </p:nvSpPr>
        <p:spPr bwMode="auto">
          <a:xfrm>
            <a:off x="1828800" y="609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0" name="Line 328"/>
          <p:cNvSpPr>
            <a:spLocks noChangeShapeType="1"/>
          </p:cNvSpPr>
          <p:nvPr/>
        </p:nvSpPr>
        <p:spPr bwMode="auto">
          <a:xfrm flipH="1">
            <a:off x="3352800" y="579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1" name="Line 329"/>
          <p:cNvSpPr>
            <a:spLocks noChangeShapeType="1"/>
          </p:cNvSpPr>
          <p:nvPr/>
        </p:nvSpPr>
        <p:spPr bwMode="auto">
          <a:xfrm>
            <a:off x="3352800" y="640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2" name="Line 330"/>
          <p:cNvSpPr>
            <a:spLocks noChangeShapeType="1"/>
          </p:cNvSpPr>
          <p:nvPr/>
        </p:nvSpPr>
        <p:spPr bwMode="auto">
          <a:xfrm>
            <a:off x="3352800" y="5791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83" name="Text Box 331"/>
          <p:cNvSpPr txBox="1">
            <a:spLocks noChangeArrowheads="1"/>
          </p:cNvSpPr>
          <p:nvPr/>
        </p:nvSpPr>
        <p:spPr bwMode="auto">
          <a:xfrm>
            <a:off x="3352800" y="57912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George Blume</a:t>
            </a:r>
          </a:p>
        </p:txBody>
      </p:sp>
      <p:sp>
        <p:nvSpPr>
          <p:cNvPr id="3184" name="Text Box 332"/>
          <p:cNvSpPr txBox="1">
            <a:spLocks noChangeArrowheads="1"/>
          </p:cNvSpPr>
          <p:nvPr/>
        </p:nvSpPr>
        <p:spPr bwMode="auto">
          <a:xfrm>
            <a:off x="3352800" y="6172200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Catharine</a:t>
            </a:r>
          </a:p>
        </p:txBody>
      </p:sp>
      <p:sp>
        <p:nvSpPr>
          <p:cNvPr id="3185" name="Text Box 333"/>
          <p:cNvSpPr txBox="1">
            <a:spLocks noChangeArrowheads="1"/>
          </p:cNvSpPr>
          <p:nvPr/>
        </p:nvSpPr>
        <p:spPr bwMode="auto">
          <a:xfrm>
            <a:off x="1981200" y="5029200"/>
            <a:ext cx="13700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1000">
                <a:latin typeface="Times New Roman" pitchFamily="18" charset="0"/>
              </a:rPr>
              <a:t>Adopted      Parents</a:t>
            </a:r>
          </a:p>
        </p:txBody>
      </p:sp>
      <p:sp>
        <p:nvSpPr>
          <p:cNvPr id="3186" name="Text Box 334"/>
          <p:cNvSpPr txBox="1">
            <a:spLocks noChangeArrowheads="1"/>
          </p:cNvSpPr>
          <p:nvPr/>
        </p:nvSpPr>
        <p:spPr bwMode="auto">
          <a:xfrm>
            <a:off x="1905000" y="5486400"/>
            <a:ext cx="1371600" cy="36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l"/>
            <a:r>
              <a:rPr lang="en-US" sz="900">
                <a:latin typeface="Times New Roman" pitchFamily="18" charset="0"/>
              </a:rPr>
              <a:t>Ida and Alice Bittner were Sisters</a:t>
            </a:r>
          </a:p>
        </p:txBody>
      </p:sp>
      <p:sp>
        <p:nvSpPr>
          <p:cNvPr id="3187" name="Text Box 351"/>
          <p:cNvSpPr txBox="1">
            <a:spLocks noChangeArrowheads="1"/>
          </p:cNvSpPr>
          <p:nvPr/>
        </p:nvSpPr>
        <p:spPr bwMode="auto">
          <a:xfrm>
            <a:off x="1524000" y="609600"/>
            <a:ext cx="8763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900" b="1">
                <a:latin typeface="Times New Roman" pitchFamily="18" charset="0"/>
              </a:rPr>
              <a:t>Grandparents</a:t>
            </a:r>
          </a:p>
        </p:txBody>
      </p:sp>
      <p:sp>
        <p:nvSpPr>
          <p:cNvPr id="3188" name="Text Box 352"/>
          <p:cNvSpPr txBox="1">
            <a:spLocks noChangeArrowheads="1"/>
          </p:cNvSpPr>
          <p:nvPr/>
        </p:nvSpPr>
        <p:spPr bwMode="auto">
          <a:xfrm>
            <a:off x="2362200" y="457200"/>
            <a:ext cx="876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r>
              <a:rPr lang="en-US" sz="900" b="1">
                <a:latin typeface="Times New Roman" pitchFamily="18" charset="0"/>
              </a:rPr>
              <a:t>Great</a:t>
            </a:r>
          </a:p>
          <a:p>
            <a:r>
              <a:rPr lang="en-US" sz="900" b="1">
                <a:latin typeface="Times New Roman" pitchFamily="18" charset="0"/>
              </a:rPr>
              <a:t>Grandparents</a:t>
            </a:r>
          </a:p>
        </p:txBody>
      </p:sp>
      <p:sp>
        <p:nvSpPr>
          <p:cNvPr id="3189" name="Text Box 353"/>
          <p:cNvSpPr txBox="1">
            <a:spLocks noChangeArrowheads="1"/>
          </p:cNvSpPr>
          <p:nvPr/>
        </p:nvSpPr>
        <p:spPr bwMode="auto">
          <a:xfrm>
            <a:off x="3276600" y="457200"/>
            <a:ext cx="876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r>
              <a:rPr lang="en-US" sz="900" b="1">
                <a:latin typeface="Times New Roman" pitchFamily="18" charset="0"/>
              </a:rPr>
              <a:t>2</a:t>
            </a:r>
            <a:r>
              <a:rPr lang="en-US" sz="900" b="1" baseline="30000">
                <a:latin typeface="Times New Roman" pitchFamily="18" charset="0"/>
              </a:rPr>
              <a:t>nd</a:t>
            </a:r>
            <a:r>
              <a:rPr lang="en-US" sz="900" b="1">
                <a:latin typeface="Times New Roman" pitchFamily="18" charset="0"/>
              </a:rPr>
              <a:t> Great</a:t>
            </a:r>
          </a:p>
          <a:p>
            <a:r>
              <a:rPr lang="en-US" sz="900" b="1">
                <a:latin typeface="Times New Roman" pitchFamily="18" charset="0"/>
              </a:rPr>
              <a:t>Grandparents</a:t>
            </a:r>
          </a:p>
        </p:txBody>
      </p:sp>
      <p:sp>
        <p:nvSpPr>
          <p:cNvPr id="3190" name="Text Box 354"/>
          <p:cNvSpPr txBox="1">
            <a:spLocks noChangeArrowheads="1"/>
          </p:cNvSpPr>
          <p:nvPr/>
        </p:nvSpPr>
        <p:spPr bwMode="auto">
          <a:xfrm>
            <a:off x="4191000" y="457200"/>
            <a:ext cx="876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r>
              <a:rPr lang="en-US" sz="900" b="1">
                <a:latin typeface="Times New Roman" pitchFamily="18" charset="0"/>
              </a:rPr>
              <a:t>3</a:t>
            </a:r>
            <a:r>
              <a:rPr lang="en-US" sz="900" b="1" baseline="30000">
                <a:latin typeface="Times New Roman" pitchFamily="18" charset="0"/>
              </a:rPr>
              <a:t>rd</a:t>
            </a:r>
            <a:r>
              <a:rPr lang="en-US" sz="900" b="1">
                <a:latin typeface="Times New Roman" pitchFamily="18" charset="0"/>
              </a:rPr>
              <a:t> Great</a:t>
            </a:r>
          </a:p>
          <a:p>
            <a:r>
              <a:rPr lang="en-US" sz="900" b="1">
                <a:latin typeface="Times New Roman" pitchFamily="18" charset="0"/>
              </a:rPr>
              <a:t>Grandparents</a:t>
            </a:r>
          </a:p>
        </p:txBody>
      </p:sp>
      <p:sp>
        <p:nvSpPr>
          <p:cNvPr id="3191" name="Line 355"/>
          <p:cNvSpPr>
            <a:spLocks noChangeShapeType="1"/>
          </p:cNvSpPr>
          <p:nvPr/>
        </p:nvSpPr>
        <p:spPr bwMode="auto">
          <a:xfrm>
            <a:off x="2514600" y="83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2" name="Line 356"/>
          <p:cNvSpPr>
            <a:spLocks noChangeShapeType="1"/>
          </p:cNvSpPr>
          <p:nvPr/>
        </p:nvSpPr>
        <p:spPr bwMode="auto">
          <a:xfrm>
            <a:off x="3352800" y="83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3" name="Line 357"/>
          <p:cNvSpPr>
            <a:spLocks noChangeShapeType="1"/>
          </p:cNvSpPr>
          <p:nvPr/>
        </p:nvSpPr>
        <p:spPr bwMode="auto">
          <a:xfrm>
            <a:off x="5105400" y="83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4" name="Text Box 358"/>
          <p:cNvSpPr txBox="1">
            <a:spLocks noChangeArrowheads="1"/>
          </p:cNvSpPr>
          <p:nvPr/>
        </p:nvSpPr>
        <p:spPr bwMode="auto">
          <a:xfrm>
            <a:off x="5029200" y="457200"/>
            <a:ext cx="876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r>
              <a:rPr lang="en-US" sz="900" b="1">
                <a:latin typeface="Times New Roman" pitchFamily="18" charset="0"/>
              </a:rPr>
              <a:t>4</a:t>
            </a:r>
            <a:r>
              <a:rPr lang="en-US" sz="900" b="1" baseline="30000">
                <a:latin typeface="Times New Roman" pitchFamily="18" charset="0"/>
              </a:rPr>
              <a:t>th</a:t>
            </a:r>
            <a:r>
              <a:rPr lang="en-US" sz="900" b="1">
                <a:latin typeface="Times New Roman" pitchFamily="18" charset="0"/>
              </a:rPr>
              <a:t> Great</a:t>
            </a:r>
          </a:p>
          <a:p>
            <a:r>
              <a:rPr lang="en-US" sz="900" b="1">
                <a:latin typeface="Times New Roman" pitchFamily="18" charset="0"/>
              </a:rPr>
              <a:t>Grandparents</a:t>
            </a:r>
          </a:p>
        </p:txBody>
      </p:sp>
      <p:sp>
        <p:nvSpPr>
          <p:cNvPr id="3195" name="Line 359"/>
          <p:cNvSpPr>
            <a:spLocks noChangeShapeType="1"/>
          </p:cNvSpPr>
          <p:nvPr/>
        </p:nvSpPr>
        <p:spPr bwMode="auto">
          <a:xfrm>
            <a:off x="6934200" y="83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6" name="Line 360"/>
          <p:cNvSpPr>
            <a:spLocks noChangeShapeType="1"/>
          </p:cNvSpPr>
          <p:nvPr/>
        </p:nvSpPr>
        <p:spPr bwMode="auto">
          <a:xfrm>
            <a:off x="6019800" y="83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97" name="Text Box 361"/>
          <p:cNvSpPr txBox="1">
            <a:spLocks noChangeArrowheads="1"/>
          </p:cNvSpPr>
          <p:nvPr/>
        </p:nvSpPr>
        <p:spPr bwMode="auto">
          <a:xfrm>
            <a:off x="5943600" y="457200"/>
            <a:ext cx="876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r>
              <a:rPr lang="en-US" sz="900" b="1">
                <a:latin typeface="Times New Roman" pitchFamily="18" charset="0"/>
              </a:rPr>
              <a:t>5</a:t>
            </a:r>
            <a:r>
              <a:rPr lang="en-US" sz="900" b="1" baseline="30000">
                <a:latin typeface="Times New Roman" pitchFamily="18" charset="0"/>
              </a:rPr>
              <a:t>th</a:t>
            </a:r>
            <a:r>
              <a:rPr lang="en-US" sz="900" b="1">
                <a:latin typeface="Times New Roman" pitchFamily="18" charset="0"/>
              </a:rPr>
              <a:t> Great</a:t>
            </a:r>
          </a:p>
          <a:p>
            <a:r>
              <a:rPr lang="en-US" sz="900" b="1">
                <a:latin typeface="Times New Roman" pitchFamily="18" charset="0"/>
              </a:rPr>
              <a:t>Grandparents</a:t>
            </a:r>
          </a:p>
        </p:txBody>
      </p:sp>
      <p:sp>
        <p:nvSpPr>
          <p:cNvPr id="3198" name="Text Box 362"/>
          <p:cNvSpPr txBox="1">
            <a:spLocks noChangeArrowheads="1"/>
          </p:cNvSpPr>
          <p:nvPr/>
        </p:nvSpPr>
        <p:spPr bwMode="auto">
          <a:xfrm>
            <a:off x="6858000" y="457200"/>
            <a:ext cx="876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r>
              <a:rPr lang="en-US" sz="900" b="1">
                <a:latin typeface="Times New Roman" pitchFamily="18" charset="0"/>
              </a:rPr>
              <a:t>6</a:t>
            </a:r>
            <a:r>
              <a:rPr lang="en-US" sz="900" b="1" baseline="30000">
                <a:latin typeface="Times New Roman" pitchFamily="18" charset="0"/>
              </a:rPr>
              <a:t>th</a:t>
            </a:r>
            <a:r>
              <a:rPr lang="en-US" sz="900" b="1">
                <a:latin typeface="Times New Roman" pitchFamily="18" charset="0"/>
              </a:rPr>
              <a:t> Great</a:t>
            </a:r>
          </a:p>
          <a:p>
            <a:r>
              <a:rPr lang="en-US" sz="900" b="1">
                <a:latin typeface="Times New Roman" pitchFamily="18" charset="0"/>
              </a:rPr>
              <a:t>Grandparents</a:t>
            </a:r>
          </a:p>
        </p:txBody>
      </p:sp>
      <p:sp>
        <p:nvSpPr>
          <p:cNvPr id="3199" name="Text Box 363"/>
          <p:cNvSpPr txBox="1">
            <a:spLocks noChangeArrowheads="1"/>
          </p:cNvSpPr>
          <p:nvPr/>
        </p:nvSpPr>
        <p:spPr bwMode="auto">
          <a:xfrm>
            <a:off x="7772400" y="457200"/>
            <a:ext cx="8763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r>
              <a:rPr lang="en-US" sz="900" b="1">
                <a:latin typeface="Times New Roman" pitchFamily="18" charset="0"/>
              </a:rPr>
              <a:t>7</a:t>
            </a:r>
            <a:r>
              <a:rPr lang="en-US" sz="900" b="1" baseline="30000">
                <a:latin typeface="Times New Roman" pitchFamily="18" charset="0"/>
              </a:rPr>
              <a:t>th</a:t>
            </a:r>
            <a:r>
              <a:rPr lang="en-US" sz="900" b="1">
                <a:latin typeface="Times New Roman" pitchFamily="18" charset="0"/>
              </a:rPr>
              <a:t> Great</a:t>
            </a:r>
          </a:p>
          <a:p>
            <a:r>
              <a:rPr lang="en-US" sz="900" b="1">
                <a:latin typeface="Times New Roman" pitchFamily="18" charset="0"/>
              </a:rPr>
              <a:t>Grandparents</a:t>
            </a:r>
          </a:p>
        </p:txBody>
      </p:sp>
      <p:sp>
        <p:nvSpPr>
          <p:cNvPr id="3200" name="Line 364"/>
          <p:cNvSpPr>
            <a:spLocks noChangeShapeType="1"/>
          </p:cNvSpPr>
          <p:nvPr/>
        </p:nvSpPr>
        <p:spPr bwMode="auto">
          <a:xfrm>
            <a:off x="4267200" y="83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1" name="Line 365"/>
          <p:cNvSpPr>
            <a:spLocks noChangeShapeType="1"/>
          </p:cNvSpPr>
          <p:nvPr/>
        </p:nvSpPr>
        <p:spPr bwMode="auto">
          <a:xfrm>
            <a:off x="7848600" y="838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2" name="Line 366"/>
          <p:cNvSpPr>
            <a:spLocks noChangeShapeType="1"/>
          </p:cNvSpPr>
          <p:nvPr/>
        </p:nvSpPr>
        <p:spPr bwMode="auto">
          <a:xfrm>
            <a:off x="1600200" y="83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3" name="Line 367"/>
          <p:cNvSpPr>
            <a:spLocks noChangeShapeType="1"/>
          </p:cNvSpPr>
          <p:nvPr/>
        </p:nvSpPr>
        <p:spPr bwMode="auto">
          <a:xfrm>
            <a:off x="4191000" y="83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4" name="Line 368"/>
          <p:cNvSpPr>
            <a:spLocks noChangeShapeType="1"/>
          </p:cNvSpPr>
          <p:nvPr/>
        </p:nvSpPr>
        <p:spPr bwMode="auto">
          <a:xfrm>
            <a:off x="3276600" y="83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5" name="Line 369"/>
          <p:cNvSpPr>
            <a:spLocks noChangeShapeType="1"/>
          </p:cNvSpPr>
          <p:nvPr/>
        </p:nvSpPr>
        <p:spPr bwMode="auto">
          <a:xfrm>
            <a:off x="2362200" y="83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6" name="Line 370"/>
          <p:cNvSpPr>
            <a:spLocks noChangeShapeType="1"/>
          </p:cNvSpPr>
          <p:nvPr/>
        </p:nvSpPr>
        <p:spPr bwMode="auto">
          <a:xfrm>
            <a:off x="5029200" y="83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7" name="Line 371"/>
          <p:cNvSpPr>
            <a:spLocks noChangeShapeType="1"/>
          </p:cNvSpPr>
          <p:nvPr/>
        </p:nvSpPr>
        <p:spPr bwMode="auto">
          <a:xfrm>
            <a:off x="5943600" y="83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8" name="Line 372"/>
          <p:cNvSpPr>
            <a:spLocks noChangeShapeType="1"/>
          </p:cNvSpPr>
          <p:nvPr/>
        </p:nvSpPr>
        <p:spPr bwMode="auto">
          <a:xfrm>
            <a:off x="6858000" y="83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09" name="Line 373"/>
          <p:cNvSpPr>
            <a:spLocks noChangeShapeType="1"/>
          </p:cNvSpPr>
          <p:nvPr/>
        </p:nvSpPr>
        <p:spPr bwMode="auto">
          <a:xfrm>
            <a:off x="7772400" y="83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10" name="Line 374"/>
          <p:cNvSpPr>
            <a:spLocks noChangeShapeType="1"/>
          </p:cNvSpPr>
          <p:nvPr/>
        </p:nvSpPr>
        <p:spPr bwMode="auto">
          <a:xfrm>
            <a:off x="1600200" y="83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Text Box 23"/>
          <p:cNvSpPr txBox="1">
            <a:spLocks noChangeArrowheads="1"/>
          </p:cNvSpPr>
          <p:nvPr/>
        </p:nvSpPr>
        <p:spPr bwMode="auto">
          <a:xfrm>
            <a:off x="533400" y="3352800"/>
            <a:ext cx="1088733" cy="230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3" rIns="91427" bIns="45713">
            <a:spAutoFit/>
          </a:bodyPr>
          <a:lstStyle/>
          <a:p>
            <a:pPr algn="l"/>
            <a:r>
              <a:rPr lang="en-US" sz="900" b="1">
                <a:latin typeface="Times New Roman" pitchFamily="18" charset="0"/>
              </a:rPr>
              <a:t>My Mom’s Father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8"/>
          <p:cNvGrpSpPr>
            <a:grpSpLocks/>
          </p:cNvGrpSpPr>
          <p:nvPr/>
        </p:nvGrpSpPr>
        <p:grpSpPr bwMode="auto">
          <a:xfrm>
            <a:off x="457200" y="0"/>
            <a:ext cx="8191500" cy="6173788"/>
            <a:chOff x="457200" y="0"/>
            <a:chExt cx="8191500" cy="6173788"/>
          </a:xfrm>
        </p:grpSpPr>
        <p:sp>
          <p:nvSpPr>
            <p:cNvPr id="4099" name="Text Box 2"/>
            <p:cNvSpPr txBox="1">
              <a:spLocks noChangeArrowheads="1"/>
            </p:cNvSpPr>
            <p:nvPr/>
          </p:nvSpPr>
          <p:spPr bwMode="auto">
            <a:xfrm>
              <a:off x="3024188" y="0"/>
              <a:ext cx="262572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1400" b="1" i="1">
                  <a:latin typeface="Times New Roman" pitchFamily="18" charset="0"/>
                </a:rPr>
                <a:t> Lepley “American” Family Tree</a:t>
              </a:r>
            </a:p>
          </p:txBody>
        </p:sp>
        <p:sp>
          <p:nvSpPr>
            <p:cNvPr id="4100" name="Line 147"/>
            <p:cNvSpPr>
              <a:spLocks noChangeShapeType="1"/>
            </p:cNvSpPr>
            <p:nvPr/>
          </p:nvSpPr>
          <p:spPr bwMode="auto">
            <a:xfrm>
              <a:off x="3352800" y="45720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Text Box 148"/>
            <p:cNvSpPr txBox="1">
              <a:spLocks noChangeArrowheads="1"/>
            </p:cNvSpPr>
            <p:nvPr/>
          </p:nvSpPr>
          <p:spPr bwMode="auto">
            <a:xfrm>
              <a:off x="3352800" y="4343400"/>
              <a:ext cx="1066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Lydia Lepley</a:t>
              </a:r>
            </a:p>
          </p:txBody>
        </p:sp>
        <p:sp>
          <p:nvSpPr>
            <p:cNvPr id="4102" name="Line 149"/>
            <p:cNvSpPr>
              <a:spLocks noChangeShapeType="1"/>
            </p:cNvSpPr>
            <p:nvPr/>
          </p:nvSpPr>
          <p:spPr bwMode="auto">
            <a:xfrm>
              <a:off x="5181600" y="41148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Line 150"/>
            <p:cNvSpPr>
              <a:spLocks noChangeShapeType="1"/>
            </p:cNvSpPr>
            <p:nvPr/>
          </p:nvSpPr>
          <p:spPr bwMode="auto">
            <a:xfrm flipV="1">
              <a:off x="4267200" y="3657600"/>
              <a:ext cx="0" cy="182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Text Box 151"/>
            <p:cNvSpPr txBox="1">
              <a:spLocks noChangeArrowheads="1"/>
            </p:cNvSpPr>
            <p:nvPr/>
          </p:nvSpPr>
          <p:spPr bwMode="auto">
            <a:xfrm>
              <a:off x="4267200" y="3657600"/>
              <a:ext cx="1066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Valentine Lepley</a:t>
              </a:r>
            </a:p>
          </p:txBody>
        </p:sp>
        <p:sp>
          <p:nvSpPr>
            <p:cNvPr id="4105" name="Text Box 152"/>
            <p:cNvSpPr txBox="1">
              <a:spLocks noChangeArrowheads="1"/>
            </p:cNvSpPr>
            <p:nvPr/>
          </p:nvSpPr>
          <p:spPr bwMode="auto">
            <a:xfrm>
              <a:off x="4267200" y="5257800"/>
              <a:ext cx="762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Maria Baker</a:t>
              </a:r>
            </a:p>
          </p:txBody>
        </p:sp>
        <p:sp>
          <p:nvSpPr>
            <p:cNvPr id="4106" name="Line 153"/>
            <p:cNvSpPr>
              <a:spLocks noChangeShapeType="1"/>
            </p:cNvSpPr>
            <p:nvPr/>
          </p:nvSpPr>
          <p:spPr bwMode="auto">
            <a:xfrm>
              <a:off x="5181600" y="31242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Line 155"/>
            <p:cNvSpPr>
              <a:spLocks noChangeShapeType="1"/>
            </p:cNvSpPr>
            <p:nvPr/>
          </p:nvSpPr>
          <p:spPr bwMode="auto">
            <a:xfrm>
              <a:off x="5181600" y="31242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Text Box 156"/>
            <p:cNvSpPr txBox="1">
              <a:spLocks noChangeArrowheads="1"/>
            </p:cNvSpPr>
            <p:nvPr/>
          </p:nvSpPr>
          <p:spPr bwMode="auto">
            <a:xfrm>
              <a:off x="5181600" y="3124200"/>
              <a:ext cx="8382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Adam Lepley</a:t>
              </a:r>
            </a:p>
          </p:txBody>
        </p:sp>
        <p:sp>
          <p:nvSpPr>
            <p:cNvPr id="4109" name="Text Box 157"/>
            <p:cNvSpPr txBox="1">
              <a:spLocks noChangeArrowheads="1"/>
            </p:cNvSpPr>
            <p:nvPr/>
          </p:nvSpPr>
          <p:spPr bwMode="auto">
            <a:xfrm>
              <a:off x="5181600" y="3886200"/>
              <a:ext cx="9906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Elizabeth Horn</a:t>
              </a:r>
            </a:p>
          </p:txBody>
        </p:sp>
        <p:sp>
          <p:nvSpPr>
            <p:cNvPr id="4110" name="Line 158"/>
            <p:cNvSpPr>
              <a:spLocks noChangeShapeType="1"/>
            </p:cNvSpPr>
            <p:nvPr/>
          </p:nvSpPr>
          <p:spPr bwMode="auto">
            <a:xfrm flipH="1" flipV="1">
              <a:off x="4267200" y="36576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59"/>
            <p:cNvSpPr>
              <a:spLocks noChangeShapeType="1"/>
            </p:cNvSpPr>
            <p:nvPr/>
          </p:nvSpPr>
          <p:spPr bwMode="auto">
            <a:xfrm>
              <a:off x="6019800" y="2895600"/>
              <a:ext cx="1588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60"/>
            <p:cNvSpPr>
              <a:spLocks noChangeShapeType="1"/>
            </p:cNvSpPr>
            <p:nvPr/>
          </p:nvSpPr>
          <p:spPr bwMode="auto">
            <a:xfrm>
              <a:off x="6019800" y="33528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61"/>
            <p:cNvSpPr>
              <a:spLocks noChangeShapeType="1"/>
            </p:cNvSpPr>
            <p:nvPr/>
          </p:nvSpPr>
          <p:spPr bwMode="auto">
            <a:xfrm>
              <a:off x="6019800" y="28956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Text Box 162"/>
            <p:cNvSpPr txBox="1">
              <a:spLocks noChangeArrowheads="1"/>
            </p:cNvSpPr>
            <p:nvPr/>
          </p:nvSpPr>
          <p:spPr bwMode="auto">
            <a:xfrm>
              <a:off x="6096000" y="2895600"/>
              <a:ext cx="1066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Johann Lepley</a:t>
              </a:r>
            </a:p>
          </p:txBody>
        </p:sp>
        <p:sp>
          <p:nvSpPr>
            <p:cNvPr id="4115" name="Text Box 163"/>
            <p:cNvSpPr txBox="1">
              <a:spLocks noChangeArrowheads="1"/>
            </p:cNvSpPr>
            <p:nvPr/>
          </p:nvSpPr>
          <p:spPr bwMode="auto">
            <a:xfrm>
              <a:off x="6019800" y="3124200"/>
              <a:ext cx="1143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Barbara Bucherin</a:t>
              </a:r>
            </a:p>
          </p:txBody>
        </p:sp>
        <p:sp>
          <p:nvSpPr>
            <p:cNvPr id="4116" name="Line 164"/>
            <p:cNvSpPr>
              <a:spLocks noChangeShapeType="1"/>
            </p:cNvSpPr>
            <p:nvPr/>
          </p:nvSpPr>
          <p:spPr bwMode="auto">
            <a:xfrm flipH="1" flipV="1">
              <a:off x="4267200" y="54864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166"/>
            <p:cNvSpPr>
              <a:spLocks noChangeShapeType="1"/>
            </p:cNvSpPr>
            <p:nvPr/>
          </p:nvSpPr>
          <p:spPr bwMode="auto">
            <a:xfrm>
              <a:off x="5181600" y="59436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67"/>
            <p:cNvSpPr>
              <a:spLocks noChangeShapeType="1"/>
            </p:cNvSpPr>
            <p:nvPr/>
          </p:nvSpPr>
          <p:spPr bwMode="auto">
            <a:xfrm>
              <a:off x="5181600" y="49530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Text Box 168"/>
            <p:cNvSpPr txBox="1">
              <a:spLocks noChangeArrowheads="1"/>
            </p:cNvSpPr>
            <p:nvPr/>
          </p:nvSpPr>
          <p:spPr bwMode="auto">
            <a:xfrm>
              <a:off x="5181600" y="4953000"/>
              <a:ext cx="8382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John Baker</a:t>
              </a:r>
            </a:p>
          </p:txBody>
        </p:sp>
        <p:sp>
          <p:nvSpPr>
            <p:cNvPr id="4120" name="Text Box 169"/>
            <p:cNvSpPr txBox="1">
              <a:spLocks noChangeArrowheads="1"/>
            </p:cNvSpPr>
            <p:nvPr/>
          </p:nvSpPr>
          <p:spPr bwMode="auto">
            <a:xfrm>
              <a:off x="5181600" y="5715000"/>
              <a:ext cx="1143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Mary Albright</a:t>
              </a:r>
            </a:p>
          </p:txBody>
        </p:sp>
        <p:sp>
          <p:nvSpPr>
            <p:cNvPr id="4121" name="Text Box 170"/>
            <p:cNvSpPr txBox="1">
              <a:spLocks noChangeArrowheads="1"/>
            </p:cNvSpPr>
            <p:nvPr/>
          </p:nvSpPr>
          <p:spPr bwMode="auto">
            <a:xfrm>
              <a:off x="6019800" y="3886200"/>
              <a:ext cx="9144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Valentine Horn</a:t>
              </a:r>
            </a:p>
          </p:txBody>
        </p:sp>
        <p:sp>
          <p:nvSpPr>
            <p:cNvPr id="4122" name="Text Box 171"/>
            <p:cNvSpPr txBox="1">
              <a:spLocks noChangeArrowheads="1"/>
            </p:cNvSpPr>
            <p:nvPr/>
          </p:nvSpPr>
          <p:spPr bwMode="auto">
            <a:xfrm>
              <a:off x="685800" y="3733800"/>
              <a:ext cx="898525" cy="63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Kenneth</a:t>
              </a:r>
              <a:r>
                <a:rPr lang="en-US" sz="900" b="1" i="1">
                  <a:latin typeface="Times New Roman" pitchFamily="18" charset="0"/>
                </a:rPr>
                <a:t> James</a:t>
              </a:r>
            </a:p>
            <a:p>
              <a:pPr algn="l"/>
              <a:r>
                <a:rPr lang="en-US" sz="900" b="1" i="1">
                  <a:latin typeface="Times New Roman" pitchFamily="18" charset="0"/>
                </a:rPr>
                <a:t>Henry Taylor</a:t>
              </a:r>
            </a:p>
            <a:p>
              <a:pPr algn="l"/>
              <a:r>
                <a:rPr lang="en-US" sz="900">
                  <a:latin typeface="Times New Roman" pitchFamily="18" charset="0"/>
                </a:rPr>
                <a:t>Family Chart</a:t>
              </a:r>
              <a:endParaRPr lang="en-US" sz="900" b="1" i="1">
                <a:latin typeface="Times New Roman" pitchFamily="18" charset="0"/>
              </a:endParaRPr>
            </a:p>
            <a:p>
              <a:pPr algn="l"/>
              <a:endParaRPr lang="en-US" sz="900" b="1" i="1">
                <a:latin typeface="Times New Roman" pitchFamily="18" charset="0"/>
              </a:endParaRPr>
            </a:p>
          </p:txBody>
        </p:sp>
        <p:sp>
          <p:nvSpPr>
            <p:cNvPr id="4123" name="Line 172"/>
            <p:cNvSpPr>
              <a:spLocks noChangeShapeType="1"/>
            </p:cNvSpPr>
            <p:nvPr/>
          </p:nvSpPr>
          <p:spPr bwMode="auto">
            <a:xfrm>
              <a:off x="2514600" y="33528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173"/>
            <p:cNvSpPr>
              <a:spLocks noChangeShapeType="1"/>
            </p:cNvSpPr>
            <p:nvPr/>
          </p:nvSpPr>
          <p:spPr bwMode="auto">
            <a:xfrm>
              <a:off x="762000" y="33528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174"/>
            <p:cNvSpPr>
              <a:spLocks noChangeShapeType="1"/>
            </p:cNvSpPr>
            <p:nvPr/>
          </p:nvSpPr>
          <p:spPr bwMode="auto">
            <a:xfrm>
              <a:off x="1600200" y="33528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Text Box 175"/>
            <p:cNvSpPr txBox="1">
              <a:spLocks noChangeArrowheads="1"/>
            </p:cNvSpPr>
            <p:nvPr/>
          </p:nvSpPr>
          <p:spPr bwMode="auto">
            <a:xfrm>
              <a:off x="533400" y="3048000"/>
              <a:ext cx="12192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r>
                <a:rPr lang="en-US" sz="900">
                  <a:latin typeface="Times New Roman" pitchFamily="18" charset="0"/>
                </a:rPr>
                <a:t>Jane Alice Hines</a:t>
              </a:r>
              <a:endParaRPr lang="en-US" sz="900" b="1" i="1">
                <a:latin typeface="Times New Roman" pitchFamily="18" charset="0"/>
              </a:endParaRPr>
            </a:p>
          </p:txBody>
        </p:sp>
        <p:sp>
          <p:nvSpPr>
            <p:cNvPr id="4127" name="Line 177"/>
            <p:cNvSpPr>
              <a:spLocks noChangeShapeType="1"/>
            </p:cNvSpPr>
            <p:nvPr/>
          </p:nvSpPr>
          <p:spPr bwMode="auto">
            <a:xfrm>
              <a:off x="3352800" y="25908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178"/>
            <p:cNvSpPr>
              <a:spLocks noChangeShapeType="1"/>
            </p:cNvSpPr>
            <p:nvPr/>
          </p:nvSpPr>
          <p:spPr bwMode="auto">
            <a:xfrm>
              <a:off x="3352800" y="2590800"/>
              <a:ext cx="0" cy="198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179"/>
            <p:cNvSpPr>
              <a:spLocks noChangeShapeType="1"/>
            </p:cNvSpPr>
            <p:nvPr/>
          </p:nvSpPr>
          <p:spPr bwMode="auto">
            <a:xfrm>
              <a:off x="1143000" y="33528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Text Box 180"/>
            <p:cNvSpPr txBox="1">
              <a:spLocks noChangeArrowheads="1"/>
            </p:cNvSpPr>
            <p:nvPr/>
          </p:nvSpPr>
          <p:spPr bwMode="auto">
            <a:xfrm>
              <a:off x="1676400" y="2971800"/>
              <a:ext cx="8382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Irene </a:t>
              </a:r>
            </a:p>
            <a:p>
              <a:pPr algn="l"/>
              <a:r>
                <a:rPr lang="en-US" sz="900">
                  <a:latin typeface="Times New Roman" pitchFamily="18" charset="0"/>
                </a:rPr>
                <a:t>Mankamyer</a:t>
              </a:r>
            </a:p>
          </p:txBody>
        </p:sp>
        <p:sp>
          <p:nvSpPr>
            <p:cNvPr id="4131" name="Text Box 182"/>
            <p:cNvSpPr txBox="1">
              <a:spLocks noChangeArrowheads="1"/>
            </p:cNvSpPr>
            <p:nvPr/>
          </p:nvSpPr>
          <p:spPr bwMode="auto">
            <a:xfrm>
              <a:off x="2590800" y="3124200"/>
              <a:ext cx="685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Ida Bittner</a:t>
              </a:r>
            </a:p>
          </p:txBody>
        </p:sp>
        <p:sp>
          <p:nvSpPr>
            <p:cNvPr id="4132" name="Text Box 185"/>
            <p:cNvSpPr txBox="1">
              <a:spLocks noChangeArrowheads="1"/>
            </p:cNvSpPr>
            <p:nvPr/>
          </p:nvSpPr>
          <p:spPr bwMode="auto">
            <a:xfrm>
              <a:off x="3352800" y="2590800"/>
              <a:ext cx="9906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Nathaniel Bittner</a:t>
              </a:r>
            </a:p>
            <a:p>
              <a:pPr algn="l"/>
              <a:r>
                <a:rPr lang="en-US" sz="900">
                  <a:latin typeface="Times New Roman" pitchFamily="18" charset="0"/>
                </a:rPr>
                <a:t>Family Chart</a:t>
              </a:r>
            </a:p>
          </p:txBody>
        </p:sp>
        <p:sp>
          <p:nvSpPr>
            <p:cNvPr id="4133" name="Line 189"/>
            <p:cNvSpPr>
              <a:spLocks noChangeShapeType="1"/>
            </p:cNvSpPr>
            <p:nvPr/>
          </p:nvSpPr>
          <p:spPr bwMode="auto">
            <a:xfrm>
              <a:off x="1600200" y="1600200"/>
              <a:ext cx="0" cy="175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190"/>
            <p:cNvSpPr>
              <a:spLocks noChangeShapeType="1"/>
            </p:cNvSpPr>
            <p:nvPr/>
          </p:nvSpPr>
          <p:spPr bwMode="auto">
            <a:xfrm>
              <a:off x="2438400" y="2209800"/>
              <a:ext cx="0" cy="1143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Line 191"/>
            <p:cNvSpPr>
              <a:spLocks noChangeShapeType="1"/>
            </p:cNvSpPr>
            <p:nvPr/>
          </p:nvSpPr>
          <p:spPr bwMode="auto">
            <a:xfrm>
              <a:off x="6019800" y="3886200"/>
              <a:ext cx="1588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Line 192"/>
            <p:cNvSpPr>
              <a:spLocks noChangeShapeType="1"/>
            </p:cNvSpPr>
            <p:nvPr/>
          </p:nvSpPr>
          <p:spPr bwMode="auto">
            <a:xfrm>
              <a:off x="6019800" y="43434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Line 193"/>
            <p:cNvSpPr>
              <a:spLocks noChangeShapeType="1"/>
            </p:cNvSpPr>
            <p:nvPr/>
          </p:nvSpPr>
          <p:spPr bwMode="auto">
            <a:xfrm>
              <a:off x="6019800" y="38862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Text Box 195"/>
            <p:cNvSpPr txBox="1">
              <a:spLocks noChangeArrowheads="1"/>
            </p:cNvSpPr>
            <p:nvPr/>
          </p:nvSpPr>
          <p:spPr bwMode="auto">
            <a:xfrm>
              <a:off x="6019800" y="4114800"/>
              <a:ext cx="11430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Christina Albright</a:t>
              </a:r>
            </a:p>
          </p:txBody>
        </p:sp>
        <p:sp>
          <p:nvSpPr>
            <p:cNvPr id="4139" name="Line 202"/>
            <p:cNvSpPr>
              <a:spLocks noChangeShapeType="1"/>
            </p:cNvSpPr>
            <p:nvPr/>
          </p:nvSpPr>
          <p:spPr bwMode="auto">
            <a:xfrm>
              <a:off x="6019800" y="5715000"/>
              <a:ext cx="1588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203"/>
            <p:cNvSpPr>
              <a:spLocks noChangeShapeType="1"/>
            </p:cNvSpPr>
            <p:nvPr/>
          </p:nvSpPr>
          <p:spPr bwMode="auto">
            <a:xfrm>
              <a:off x="6019800" y="61722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Line 204"/>
            <p:cNvSpPr>
              <a:spLocks noChangeShapeType="1"/>
            </p:cNvSpPr>
            <p:nvPr/>
          </p:nvSpPr>
          <p:spPr bwMode="auto">
            <a:xfrm>
              <a:off x="6019800" y="57150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Text Box 205"/>
            <p:cNvSpPr txBox="1">
              <a:spLocks noChangeArrowheads="1"/>
            </p:cNvSpPr>
            <p:nvPr/>
          </p:nvSpPr>
          <p:spPr bwMode="auto">
            <a:xfrm>
              <a:off x="6096000" y="5715000"/>
              <a:ext cx="1066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John Albright</a:t>
              </a:r>
            </a:p>
          </p:txBody>
        </p:sp>
        <p:sp>
          <p:nvSpPr>
            <p:cNvPr id="4143" name="Text Box 206"/>
            <p:cNvSpPr txBox="1">
              <a:spLocks noChangeArrowheads="1"/>
            </p:cNvSpPr>
            <p:nvPr/>
          </p:nvSpPr>
          <p:spPr bwMode="auto">
            <a:xfrm>
              <a:off x="6172200" y="5943600"/>
              <a:ext cx="685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Elizabeth</a:t>
              </a:r>
            </a:p>
          </p:txBody>
        </p:sp>
        <p:sp>
          <p:nvSpPr>
            <p:cNvPr id="4144" name="Line 207"/>
            <p:cNvSpPr>
              <a:spLocks noChangeShapeType="1"/>
            </p:cNvSpPr>
            <p:nvPr/>
          </p:nvSpPr>
          <p:spPr bwMode="auto">
            <a:xfrm>
              <a:off x="5181600" y="49530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5" name="Line 208"/>
            <p:cNvSpPr>
              <a:spLocks noChangeShapeType="1"/>
            </p:cNvSpPr>
            <p:nvPr/>
          </p:nvSpPr>
          <p:spPr bwMode="auto">
            <a:xfrm>
              <a:off x="1600200" y="1600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Text Box 209"/>
            <p:cNvSpPr txBox="1">
              <a:spLocks noChangeArrowheads="1"/>
            </p:cNvSpPr>
            <p:nvPr/>
          </p:nvSpPr>
          <p:spPr bwMode="auto">
            <a:xfrm>
              <a:off x="1600200" y="1600200"/>
              <a:ext cx="8382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Paul D. Hines</a:t>
              </a:r>
            </a:p>
            <a:p>
              <a:pPr algn="l"/>
              <a:r>
                <a:rPr lang="en-US" sz="900">
                  <a:latin typeface="Times New Roman" pitchFamily="18" charset="0"/>
                </a:rPr>
                <a:t>Family Chart</a:t>
              </a:r>
            </a:p>
          </p:txBody>
        </p:sp>
        <p:sp>
          <p:nvSpPr>
            <p:cNvPr id="4147" name="Line 210"/>
            <p:cNvSpPr>
              <a:spLocks noChangeShapeType="1"/>
            </p:cNvSpPr>
            <p:nvPr/>
          </p:nvSpPr>
          <p:spPr bwMode="auto">
            <a:xfrm>
              <a:off x="2438400" y="2209800"/>
              <a:ext cx="83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Text Box 211"/>
            <p:cNvSpPr txBox="1">
              <a:spLocks noChangeArrowheads="1"/>
            </p:cNvSpPr>
            <p:nvPr/>
          </p:nvSpPr>
          <p:spPr bwMode="auto">
            <a:xfrm>
              <a:off x="2438400" y="2286000"/>
              <a:ext cx="10668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7" tIns="45713" rIns="91427" bIns="45713">
              <a:spAutoFit/>
            </a:bodyPr>
            <a:lstStyle/>
            <a:p>
              <a:pPr algn="l"/>
              <a:r>
                <a:rPr lang="en-US" sz="900">
                  <a:latin typeface="Times New Roman" pitchFamily="18" charset="0"/>
                </a:rPr>
                <a:t>Josiah Mankamyer</a:t>
              </a:r>
            </a:p>
            <a:p>
              <a:pPr algn="l"/>
              <a:r>
                <a:rPr lang="en-US" sz="900">
                  <a:latin typeface="Times New Roman" pitchFamily="18" charset="0"/>
                </a:rPr>
                <a:t>Family Chart</a:t>
              </a:r>
            </a:p>
          </p:txBody>
        </p:sp>
        <p:sp>
          <p:nvSpPr>
            <p:cNvPr id="4149" name="Text Box 212"/>
            <p:cNvSpPr txBox="1">
              <a:spLocks noChangeArrowheads="1"/>
            </p:cNvSpPr>
            <p:nvPr/>
          </p:nvSpPr>
          <p:spPr bwMode="auto">
            <a:xfrm>
              <a:off x="1524000" y="609600"/>
              <a:ext cx="8763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pPr algn="l"/>
              <a:r>
                <a:rPr lang="en-US" sz="900" b="1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50" name="Text Box 213"/>
            <p:cNvSpPr txBox="1">
              <a:spLocks noChangeArrowheads="1"/>
            </p:cNvSpPr>
            <p:nvPr/>
          </p:nvSpPr>
          <p:spPr bwMode="auto">
            <a:xfrm>
              <a:off x="2362200" y="457200"/>
              <a:ext cx="8763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900" b="1">
                  <a:latin typeface="Times New Roman" pitchFamily="18" charset="0"/>
                </a:rPr>
                <a:t>Great</a:t>
              </a:r>
            </a:p>
            <a:p>
              <a:r>
                <a:rPr lang="en-US" sz="900" b="1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51" name="Text Box 214"/>
            <p:cNvSpPr txBox="1">
              <a:spLocks noChangeArrowheads="1"/>
            </p:cNvSpPr>
            <p:nvPr/>
          </p:nvSpPr>
          <p:spPr bwMode="auto">
            <a:xfrm>
              <a:off x="3276600" y="457200"/>
              <a:ext cx="8763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900" b="1">
                  <a:latin typeface="Times New Roman" pitchFamily="18" charset="0"/>
                </a:rPr>
                <a:t>2</a:t>
              </a:r>
              <a:r>
                <a:rPr lang="en-US" sz="900" b="1" baseline="30000">
                  <a:latin typeface="Times New Roman" pitchFamily="18" charset="0"/>
                </a:rPr>
                <a:t>nd</a:t>
              </a:r>
              <a:r>
                <a:rPr lang="en-US" sz="900" b="1">
                  <a:latin typeface="Times New Roman" pitchFamily="18" charset="0"/>
                </a:rPr>
                <a:t> Great</a:t>
              </a:r>
            </a:p>
            <a:p>
              <a:r>
                <a:rPr lang="en-US" sz="900" b="1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52" name="Text Box 215"/>
            <p:cNvSpPr txBox="1">
              <a:spLocks noChangeArrowheads="1"/>
            </p:cNvSpPr>
            <p:nvPr/>
          </p:nvSpPr>
          <p:spPr bwMode="auto">
            <a:xfrm>
              <a:off x="4191000" y="457200"/>
              <a:ext cx="8763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900" b="1">
                  <a:latin typeface="Times New Roman" pitchFamily="18" charset="0"/>
                </a:rPr>
                <a:t>3</a:t>
              </a:r>
              <a:r>
                <a:rPr lang="en-US" sz="900" b="1" baseline="30000">
                  <a:latin typeface="Times New Roman" pitchFamily="18" charset="0"/>
                </a:rPr>
                <a:t>rd</a:t>
              </a:r>
              <a:r>
                <a:rPr lang="en-US" sz="900" b="1">
                  <a:latin typeface="Times New Roman" pitchFamily="18" charset="0"/>
                </a:rPr>
                <a:t> Great</a:t>
              </a:r>
            </a:p>
            <a:p>
              <a:r>
                <a:rPr lang="en-US" sz="900" b="1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53" name="Line 216"/>
            <p:cNvSpPr>
              <a:spLocks noChangeShapeType="1"/>
            </p:cNvSpPr>
            <p:nvPr/>
          </p:nvSpPr>
          <p:spPr bwMode="auto">
            <a:xfrm>
              <a:off x="2514600" y="83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Line 217"/>
            <p:cNvSpPr>
              <a:spLocks noChangeShapeType="1"/>
            </p:cNvSpPr>
            <p:nvPr/>
          </p:nvSpPr>
          <p:spPr bwMode="auto">
            <a:xfrm>
              <a:off x="3352800" y="83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5" name="Line 218"/>
            <p:cNvSpPr>
              <a:spLocks noChangeShapeType="1"/>
            </p:cNvSpPr>
            <p:nvPr/>
          </p:nvSpPr>
          <p:spPr bwMode="auto">
            <a:xfrm>
              <a:off x="5105400" y="83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6" name="Text Box 219"/>
            <p:cNvSpPr txBox="1">
              <a:spLocks noChangeArrowheads="1"/>
            </p:cNvSpPr>
            <p:nvPr/>
          </p:nvSpPr>
          <p:spPr bwMode="auto">
            <a:xfrm>
              <a:off x="5029200" y="457200"/>
              <a:ext cx="8763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900" b="1">
                  <a:latin typeface="Times New Roman" pitchFamily="18" charset="0"/>
                </a:rPr>
                <a:t>4</a:t>
              </a:r>
              <a:r>
                <a:rPr lang="en-US" sz="900" b="1" baseline="30000">
                  <a:latin typeface="Times New Roman" pitchFamily="18" charset="0"/>
                </a:rPr>
                <a:t>th</a:t>
              </a:r>
              <a:r>
                <a:rPr lang="en-US" sz="900" b="1">
                  <a:latin typeface="Times New Roman" pitchFamily="18" charset="0"/>
                </a:rPr>
                <a:t> Great</a:t>
              </a:r>
            </a:p>
            <a:p>
              <a:r>
                <a:rPr lang="en-US" sz="900" b="1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57" name="Line 220"/>
            <p:cNvSpPr>
              <a:spLocks noChangeShapeType="1"/>
            </p:cNvSpPr>
            <p:nvPr/>
          </p:nvSpPr>
          <p:spPr bwMode="auto">
            <a:xfrm>
              <a:off x="6934200" y="83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Line 221"/>
            <p:cNvSpPr>
              <a:spLocks noChangeShapeType="1"/>
            </p:cNvSpPr>
            <p:nvPr/>
          </p:nvSpPr>
          <p:spPr bwMode="auto">
            <a:xfrm>
              <a:off x="6019800" y="83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59" name="Text Box 222"/>
            <p:cNvSpPr txBox="1">
              <a:spLocks noChangeArrowheads="1"/>
            </p:cNvSpPr>
            <p:nvPr/>
          </p:nvSpPr>
          <p:spPr bwMode="auto">
            <a:xfrm>
              <a:off x="5943600" y="457200"/>
              <a:ext cx="8763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900" b="1">
                  <a:latin typeface="Times New Roman" pitchFamily="18" charset="0"/>
                </a:rPr>
                <a:t>5</a:t>
              </a:r>
              <a:r>
                <a:rPr lang="en-US" sz="900" b="1" baseline="30000">
                  <a:latin typeface="Times New Roman" pitchFamily="18" charset="0"/>
                </a:rPr>
                <a:t>th</a:t>
              </a:r>
              <a:r>
                <a:rPr lang="en-US" sz="900" b="1">
                  <a:latin typeface="Times New Roman" pitchFamily="18" charset="0"/>
                </a:rPr>
                <a:t> Great</a:t>
              </a:r>
            </a:p>
            <a:p>
              <a:r>
                <a:rPr lang="en-US" sz="900" b="1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60" name="Text Box 223"/>
            <p:cNvSpPr txBox="1">
              <a:spLocks noChangeArrowheads="1"/>
            </p:cNvSpPr>
            <p:nvPr/>
          </p:nvSpPr>
          <p:spPr bwMode="auto">
            <a:xfrm>
              <a:off x="6858000" y="457200"/>
              <a:ext cx="8763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900" b="1">
                  <a:latin typeface="Times New Roman" pitchFamily="18" charset="0"/>
                </a:rPr>
                <a:t>6</a:t>
              </a:r>
              <a:r>
                <a:rPr lang="en-US" sz="900" b="1" baseline="30000">
                  <a:latin typeface="Times New Roman" pitchFamily="18" charset="0"/>
                </a:rPr>
                <a:t>th</a:t>
              </a:r>
              <a:r>
                <a:rPr lang="en-US" sz="900" b="1">
                  <a:latin typeface="Times New Roman" pitchFamily="18" charset="0"/>
                </a:rPr>
                <a:t> Great</a:t>
              </a:r>
            </a:p>
            <a:p>
              <a:r>
                <a:rPr lang="en-US" sz="900" b="1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61" name="Text Box 224"/>
            <p:cNvSpPr txBox="1">
              <a:spLocks noChangeArrowheads="1"/>
            </p:cNvSpPr>
            <p:nvPr/>
          </p:nvSpPr>
          <p:spPr bwMode="auto">
            <a:xfrm>
              <a:off x="7772400" y="457200"/>
              <a:ext cx="87630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r>
                <a:rPr lang="en-US" sz="900" b="1">
                  <a:latin typeface="Times New Roman" pitchFamily="18" charset="0"/>
                </a:rPr>
                <a:t>7</a:t>
              </a:r>
              <a:r>
                <a:rPr lang="en-US" sz="900" b="1" baseline="30000">
                  <a:latin typeface="Times New Roman" pitchFamily="18" charset="0"/>
                </a:rPr>
                <a:t>th</a:t>
              </a:r>
              <a:r>
                <a:rPr lang="en-US" sz="900" b="1">
                  <a:latin typeface="Times New Roman" pitchFamily="18" charset="0"/>
                </a:rPr>
                <a:t> Great</a:t>
              </a:r>
            </a:p>
            <a:p>
              <a:r>
                <a:rPr lang="en-US" sz="900" b="1">
                  <a:latin typeface="Times New Roman" pitchFamily="18" charset="0"/>
                </a:rPr>
                <a:t>Grandparents</a:t>
              </a:r>
            </a:p>
          </p:txBody>
        </p:sp>
        <p:sp>
          <p:nvSpPr>
            <p:cNvPr id="4162" name="Line 225"/>
            <p:cNvSpPr>
              <a:spLocks noChangeShapeType="1"/>
            </p:cNvSpPr>
            <p:nvPr/>
          </p:nvSpPr>
          <p:spPr bwMode="auto">
            <a:xfrm>
              <a:off x="4267200" y="83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3" name="Line 226"/>
            <p:cNvSpPr>
              <a:spLocks noChangeShapeType="1"/>
            </p:cNvSpPr>
            <p:nvPr/>
          </p:nvSpPr>
          <p:spPr bwMode="auto">
            <a:xfrm>
              <a:off x="7848600" y="8382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4" name="Line 227"/>
            <p:cNvSpPr>
              <a:spLocks noChangeShapeType="1"/>
            </p:cNvSpPr>
            <p:nvPr/>
          </p:nvSpPr>
          <p:spPr bwMode="auto">
            <a:xfrm>
              <a:off x="1600200" y="8382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5" name="Line 228"/>
            <p:cNvSpPr>
              <a:spLocks noChangeShapeType="1"/>
            </p:cNvSpPr>
            <p:nvPr/>
          </p:nvSpPr>
          <p:spPr bwMode="auto">
            <a:xfrm>
              <a:off x="41910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6" name="Line 229"/>
            <p:cNvSpPr>
              <a:spLocks noChangeShapeType="1"/>
            </p:cNvSpPr>
            <p:nvPr/>
          </p:nvSpPr>
          <p:spPr bwMode="auto">
            <a:xfrm>
              <a:off x="32766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7" name="Line 230"/>
            <p:cNvSpPr>
              <a:spLocks noChangeShapeType="1"/>
            </p:cNvSpPr>
            <p:nvPr/>
          </p:nvSpPr>
          <p:spPr bwMode="auto">
            <a:xfrm>
              <a:off x="23622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8" name="Line 231"/>
            <p:cNvSpPr>
              <a:spLocks noChangeShapeType="1"/>
            </p:cNvSpPr>
            <p:nvPr/>
          </p:nvSpPr>
          <p:spPr bwMode="auto">
            <a:xfrm>
              <a:off x="50292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69" name="Line 232"/>
            <p:cNvSpPr>
              <a:spLocks noChangeShapeType="1"/>
            </p:cNvSpPr>
            <p:nvPr/>
          </p:nvSpPr>
          <p:spPr bwMode="auto">
            <a:xfrm>
              <a:off x="59436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0" name="Line 233"/>
            <p:cNvSpPr>
              <a:spLocks noChangeShapeType="1"/>
            </p:cNvSpPr>
            <p:nvPr/>
          </p:nvSpPr>
          <p:spPr bwMode="auto">
            <a:xfrm>
              <a:off x="68580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1" name="Line 234"/>
            <p:cNvSpPr>
              <a:spLocks noChangeShapeType="1"/>
            </p:cNvSpPr>
            <p:nvPr/>
          </p:nvSpPr>
          <p:spPr bwMode="auto">
            <a:xfrm>
              <a:off x="77724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2" name="Line 235"/>
            <p:cNvSpPr>
              <a:spLocks noChangeShapeType="1"/>
            </p:cNvSpPr>
            <p:nvPr/>
          </p:nvSpPr>
          <p:spPr bwMode="auto">
            <a:xfrm>
              <a:off x="1600200" y="8382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73" name="Text Box 23"/>
            <p:cNvSpPr txBox="1">
              <a:spLocks noChangeArrowheads="1"/>
            </p:cNvSpPr>
            <p:nvPr/>
          </p:nvSpPr>
          <p:spPr bwMode="auto">
            <a:xfrm>
              <a:off x="457200" y="2743200"/>
              <a:ext cx="1127205" cy="230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pPr algn="l"/>
              <a:r>
                <a:rPr lang="en-US" sz="900" b="1">
                  <a:latin typeface="Times New Roman" pitchFamily="18" charset="0"/>
                </a:rPr>
                <a:t>My Mom’s Mother</a:t>
              </a:r>
            </a:p>
          </p:txBody>
        </p:sp>
        <p:sp>
          <p:nvSpPr>
            <p:cNvPr id="4174" name="Text Box 23"/>
            <p:cNvSpPr txBox="1">
              <a:spLocks noChangeArrowheads="1"/>
            </p:cNvSpPr>
            <p:nvPr/>
          </p:nvSpPr>
          <p:spPr bwMode="auto">
            <a:xfrm>
              <a:off x="533400" y="4191000"/>
              <a:ext cx="1088733" cy="230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pPr algn="l"/>
              <a:r>
                <a:rPr lang="en-US" sz="900" b="1">
                  <a:latin typeface="Times New Roman" pitchFamily="18" charset="0"/>
                </a:rPr>
                <a:t>My Mom’s Father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457200" y="0"/>
            <a:ext cx="8686800" cy="6402388"/>
            <a:chOff x="457200" y="0"/>
            <a:chExt cx="8686800" cy="6402388"/>
          </a:xfrm>
        </p:grpSpPr>
        <p:grpSp>
          <p:nvGrpSpPr>
            <p:cNvPr id="3" name="Group 94"/>
            <p:cNvGrpSpPr>
              <a:grpSpLocks/>
            </p:cNvGrpSpPr>
            <p:nvPr/>
          </p:nvGrpSpPr>
          <p:grpSpPr bwMode="auto">
            <a:xfrm>
              <a:off x="457200" y="0"/>
              <a:ext cx="8686800" cy="6402388"/>
              <a:chOff x="457200" y="0"/>
              <a:chExt cx="8686800" cy="6402388"/>
            </a:xfrm>
          </p:grpSpPr>
          <p:sp>
            <p:nvSpPr>
              <p:cNvPr id="5126" name="Text Box 2"/>
              <p:cNvSpPr txBox="1">
                <a:spLocks noChangeArrowheads="1"/>
              </p:cNvSpPr>
              <p:nvPr/>
            </p:nvSpPr>
            <p:spPr bwMode="auto">
              <a:xfrm>
                <a:off x="3073055" y="0"/>
                <a:ext cx="2529577" cy="3077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7" tIns="45713" rIns="91427" bIns="45713">
                <a:spAutoFit/>
              </a:bodyPr>
              <a:lstStyle/>
              <a:p>
                <a:r>
                  <a:rPr lang="en-US" sz="1400" b="1" i="1">
                    <a:latin typeface="Times New Roman" pitchFamily="18" charset="0"/>
                  </a:rPr>
                  <a:t>Hines “American” Family Tree</a:t>
                </a:r>
              </a:p>
            </p:txBody>
          </p:sp>
          <p:sp>
            <p:nvSpPr>
              <p:cNvPr id="5127" name="Line 5"/>
              <p:cNvSpPr>
                <a:spLocks noChangeShapeType="1"/>
              </p:cNvSpPr>
              <p:nvPr/>
            </p:nvSpPr>
            <p:spPr bwMode="auto">
              <a:xfrm>
                <a:off x="2362200" y="1752600"/>
                <a:ext cx="0" cy="2133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Line 6"/>
              <p:cNvSpPr>
                <a:spLocks noChangeShapeType="1"/>
              </p:cNvSpPr>
              <p:nvPr/>
            </p:nvSpPr>
            <p:spPr bwMode="auto">
              <a:xfrm>
                <a:off x="1600200" y="2743200"/>
                <a:ext cx="0" cy="2438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Line 7"/>
              <p:cNvSpPr>
                <a:spLocks noChangeShapeType="1"/>
              </p:cNvSpPr>
              <p:nvPr/>
            </p:nvSpPr>
            <p:spPr bwMode="auto">
              <a:xfrm>
                <a:off x="3276600" y="28956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Line 14"/>
              <p:cNvSpPr>
                <a:spLocks noChangeShapeType="1"/>
              </p:cNvSpPr>
              <p:nvPr/>
            </p:nvSpPr>
            <p:spPr bwMode="auto">
              <a:xfrm>
                <a:off x="685800" y="3733800"/>
                <a:ext cx="838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Line 15"/>
              <p:cNvSpPr>
                <a:spLocks noChangeShapeType="1"/>
              </p:cNvSpPr>
              <p:nvPr/>
            </p:nvSpPr>
            <p:spPr bwMode="auto">
              <a:xfrm>
                <a:off x="1600200" y="2743200"/>
                <a:ext cx="762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Line 17"/>
              <p:cNvSpPr>
                <a:spLocks noChangeShapeType="1"/>
              </p:cNvSpPr>
              <p:nvPr/>
            </p:nvSpPr>
            <p:spPr bwMode="auto">
              <a:xfrm>
                <a:off x="2362200" y="38862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Line 19"/>
              <p:cNvSpPr>
                <a:spLocks noChangeShapeType="1"/>
              </p:cNvSpPr>
              <p:nvPr/>
            </p:nvSpPr>
            <p:spPr bwMode="auto">
              <a:xfrm>
                <a:off x="3276600" y="2895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Line 21"/>
              <p:cNvSpPr>
                <a:spLocks noChangeShapeType="1"/>
              </p:cNvSpPr>
              <p:nvPr/>
            </p:nvSpPr>
            <p:spPr bwMode="auto">
              <a:xfrm>
                <a:off x="3276600" y="48006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Line 23"/>
              <p:cNvSpPr>
                <a:spLocks noChangeShapeType="1"/>
              </p:cNvSpPr>
              <p:nvPr/>
            </p:nvSpPr>
            <p:spPr bwMode="auto">
              <a:xfrm>
                <a:off x="4191000" y="54102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Text Box 24"/>
              <p:cNvSpPr txBox="1">
                <a:spLocks noChangeArrowheads="1"/>
              </p:cNvSpPr>
              <p:nvPr/>
            </p:nvSpPr>
            <p:spPr bwMode="auto">
              <a:xfrm>
                <a:off x="457200" y="3505200"/>
                <a:ext cx="1219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r>
                  <a:rPr lang="en-US" sz="900">
                    <a:latin typeface="Times New Roman" pitchFamily="18" charset="0"/>
                  </a:rPr>
                  <a:t>Jane Alice Hines</a:t>
                </a:r>
                <a:endParaRPr lang="en-US" sz="900" b="1" i="1">
                  <a:latin typeface="Times New Roman" pitchFamily="18" charset="0"/>
                </a:endParaRPr>
              </a:p>
            </p:txBody>
          </p:sp>
          <p:sp>
            <p:nvSpPr>
              <p:cNvPr id="5137" name="Line 25"/>
              <p:cNvSpPr>
                <a:spLocks noChangeShapeType="1"/>
              </p:cNvSpPr>
              <p:nvPr/>
            </p:nvSpPr>
            <p:spPr bwMode="auto">
              <a:xfrm>
                <a:off x="6934200" y="4724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Line 31"/>
              <p:cNvSpPr>
                <a:spLocks noChangeShapeType="1"/>
              </p:cNvSpPr>
              <p:nvPr/>
            </p:nvSpPr>
            <p:spPr bwMode="auto">
              <a:xfrm>
                <a:off x="5105400" y="3810000"/>
                <a:ext cx="0" cy="1143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Line 32"/>
              <p:cNvSpPr>
                <a:spLocks noChangeShapeType="1"/>
              </p:cNvSpPr>
              <p:nvPr/>
            </p:nvSpPr>
            <p:spPr bwMode="auto">
              <a:xfrm>
                <a:off x="6019800" y="40386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Line 34"/>
              <p:cNvSpPr>
                <a:spLocks noChangeShapeType="1"/>
              </p:cNvSpPr>
              <p:nvPr/>
            </p:nvSpPr>
            <p:spPr bwMode="auto">
              <a:xfrm>
                <a:off x="6019800" y="3581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Line 38"/>
              <p:cNvSpPr>
                <a:spLocks noChangeShapeType="1"/>
              </p:cNvSpPr>
              <p:nvPr/>
            </p:nvSpPr>
            <p:spPr bwMode="auto">
              <a:xfrm>
                <a:off x="2362200" y="17526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Line 39"/>
              <p:cNvSpPr>
                <a:spLocks noChangeShapeType="1"/>
              </p:cNvSpPr>
              <p:nvPr/>
            </p:nvSpPr>
            <p:spPr bwMode="auto">
              <a:xfrm>
                <a:off x="7848600" y="4038600"/>
                <a:ext cx="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Line 40"/>
              <p:cNvSpPr>
                <a:spLocks noChangeShapeType="1"/>
              </p:cNvSpPr>
              <p:nvPr/>
            </p:nvSpPr>
            <p:spPr bwMode="auto">
              <a:xfrm>
                <a:off x="7848600" y="44958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Line 41"/>
              <p:cNvSpPr>
                <a:spLocks noChangeShapeType="1"/>
              </p:cNvSpPr>
              <p:nvPr/>
            </p:nvSpPr>
            <p:spPr bwMode="auto">
              <a:xfrm>
                <a:off x="7848600" y="40386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Line 42"/>
              <p:cNvSpPr>
                <a:spLocks noChangeShapeType="1"/>
              </p:cNvSpPr>
              <p:nvPr/>
            </p:nvSpPr>
            <p:spPr bwMode="auto">
              <a:xfrm>
                <a:off x="6019800" y="54102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Line 43"/>
              <p:cNvSpPr>
                <a:spLocks noChangeShapeType="1"/>
              </p:cNvSpPr>
              <p:nvPr/>
            </p:nvSpPr>
            <p:spPr bwMode="auto">
              <a:xfrm>
                <a:off x="5105400" y="49530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Line 45"/>
              <p:cNvSpPr>
                <a:spLocks noChangeShapeType="1"/>
              </p:cNvSpPr>
              <p:nvPr/>
            </p:nvSpPr>
            <p:spPr bwMode="auto">
              <a:xfrm>
                <a:off x="4191000" y="33528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Line 47"/>
              <p:cNvSpPr>
                <a:spLocks noChangeShapeType="1"/>
              </p:cNvSpPr>
              <p:nvPr/>
            </p:nvSpPr>
            <p:spPr bwMode="auto">
              <a:xfrm>
                <a:off x="4191000" y="23622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Line 48"/>
              <p:cNvSpPr>
                <a:spLocks noChangeShapeType="1"/>
              </p:cNvSpPr>
              <p:nvPr/>
            </p:nvSpPr>
            <p:spPr bwMode="auto">
              <a:xfrm>
                <a:off x="6019800" y="44958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Line 49"/>
              <p:cNvSpPr>
                <a:spLocks noChangeShapeType="1"/>
              </p:cNvSpPr>
              <p:nvPr/>
            </p:nvSpPr>
            <p:spPr bwMode="auto">
              <a:xfrm>
                <a:off x="4191000" y="42672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Line 52"/>
              <p:cNvSpPr>
                <a:spLocks noChangeShapeType="1"/>
              </p:cNvSpPr>
              <p:nvPr/>
            </p:nvSpPr>
            <p:spPr bwMode="auto">
              <a:xfrm>
                <a:off x="5105400" y="38100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Line 63"/>
              <p:cNvSpPr>
                <a:spLocks noChangeShapeType="1"/>
              </p:cNvSpPr>
              <p:nvPr/>
            </p:nvSpPr>
            <p:spPr bwMode="auto">
              <a:xfrm>
                <a:off x="4191000" y="4572000"/>
                <a:ext cx="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Line 72"/>
              <p:cNvSpPr>
                <a:spLocks noChangeShapeType="1"/>
              </p:cNvSpPr>
              <p:nvPr/>
            </p:nvSpPr>
            <p:spPr bwMode="auto">
              <a:xfrm>
                <a:off x="1066800" y="37338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Text Box 73"/>
              <p:cNvSpPr txBox="1">
                <a:spLocks noChangeArrowheads="1"/>
              </p:cNvSpPr>
              <p:nvPr/>
            </p:nvSpPr>
            <p:spPr bwMode="auto">
              <a:xfrm>
                <a:off x="1676400" y="2743200"/>
                <a:ext cx="6858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Paul Hines</a:t>
                </a:r>
              </a:p>
            </p:txBody>
          </p:sp>
          <p:sp>
            <p:nvSpPr>
              <p:cNvPr id="5155" name="Text Box 75"/>
              <p:cNvSpPr txBox="1">
                <a:spLocks noChangeArrowheads="1"/>
              </p:cNvSpPr>
              <p:nvPr/>
            </p:nvSpPr>
            <p:spPr bwMode="auto">
              <a:xfrm>
                <a:off x="2438400" y="1752600"/>
                <a:ext cx="838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Harry Hines</a:t>
                </a:r>
              </a:p>
            </p:txBody>
          </p:sp>
          <p:sp>
            <p:nvSpPr>
              <p:cNvPr id="5156" name="Text Box 76"/>
              <p:cNvSpPr txBox="1">
                <a:spLocks noChangeArrowheads="1"/>
              </p:cNvSpPr>
              <p:nvPr/>
            </p:nvSpPr>
            <p:spPr bwMode="auto">
              <a:xfrm>
                <a:off x="2362200" y="3657600"/>
                <a:ext cx="9906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Hattie Thomas</a:t>
                </a:r>
              </a:p>
            </p:txBody>
          </p:sp>
          <p:sp>
            <p:nvSpPr>
              <p:cNvPr id="5157" name="Text Box 79"/>
              <p:cNvSpPr txBox="1">
                <a:spLocks noChangeArrowheads="1"/>
              </p:cNvSpPr>
              <p:nvPr/>
            </p:nvSpPr>
            <p:spPr bwMode="auto">
              <a:xfrm>
                <a:off x="3276600" y="2895600"/>
                <a:ext cx="9906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Daniel Thomas</a:t>
                </a:r>
              </a:p>
            </p:txBody>
          </p:sp>
          <p:sp>
            <p:nvSpPr>
              <p:cNvPr id="5158" name="Text Box 80"/>
              <p:cNvSpPr txBox="1">
                <a:spLocks noChangeArrowheads="1"/>
              </p:cNvSpPr>
              <p:nvPr/>
            </p:nvSpPr>
            <p:spPr bwMode="auto">
              <a:xfrm>
                <a:off x="3276600" y="4572000"/>
                <a:ext cx="10668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Jane Kishbaugh</a:t>
                </a:r>
              </a:p>
            </p:txBody>
          </p:sp>
          <p:sp>
            <p:nvSpPr>
              <p:cNvPr id="5159" name="Text Box 81"/>
              <p:cNvSpPr txBox="1">
                <a:spLocks noChangeArrowheads="1"/>
              </p:cNvSpPr>
              <p:nvPr/>
            </p:nvSpPr>
            <p:spPr bwMode="auto">
              <a:xfrm>
                <a:off x="4191000" y="2362200"/>
                <a:ext cx="1066800" cy="219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84113" tIns="42056" rIns="84113" bIns="42056">
                <a:spAutoFit/>
              </a:bodyPr>
              <a:lstStyle/>
              <a:p>
                <a:pPr algn="l"/>
                <a:r>
                  <a:rPr lang="en-US" sz="900">
                    <a:solidFill>
                      <a:srgbClr val="000000"/>
                    </a:solidFill>
                    <a:latin typeface="Times New Roman" pitchFamily="18" charset="0"/>
                  </a:rPr>
                  <a:t>Ezekiah </a:t>
                </a:r>
                <a:r>
                  <a:rPr lang="en-US" sz="900">
                    <a:latin typeface="Times New Roman" pitchFamily="18" charset="0"/>
                  </a:rPr>
                  <a:t>Thomas</a:t>
                </a:r>
              </a:p>
            </p:txBody>
          </p:sp>
          <p:sp>
            <p:nvSpPr>
              <p:cNvPr id="5160" name="Text Box 82"/>
              <p:cNvSpPr txBox="1">
                <a:spLocks noChangeArrowheads="1"/>
              </p:cNvSpPr>
              <p:nvPr/>
            </p:nvSpPr>
            <p:spPr bwMode="auto">
              <a:xfrm>
                <a:off x="4419600" y="3124200"/>
                <a:ext cx="457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r>
                  <a:rPr lang="en-US" sz="900" b="1">
                    <a:latin typeface="Times New Roman" pitchFamily="18" charset="0"/>
                  </a:rPr>
                  <a:t>?</a:t>
                </a:r>
              </a:p>
            </p:txBody>
          </p:sp>
          <p:sp>
            <p:nvSpPr>
              <p:cNvPr id="5161" name="Text Box 83"/>
              <p:cNvSpPr txBox="1">
                <a:spLocks noChangeArrowheads="1"/>
              </p:cNvSpPr>
              <p:nvPr/>
            </p:nvSpPr>
            <p:spPr bwMode="auto">
              <a:xfrm>
                <a:off x="4191000" y="4267200"/>
                <a:ext cx="9144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Paul Kishbaugh</a:t>
                </a:r>
              </a:p>
            </p:txBody>
          </p:sp>
          <p:sp>
            <p:nvSpPr>
              <p:cNvPr id="5162" name="Text Box 84"/>
              <p:cNvSpPr txBox="1">
                <a:spLocks noChangeArrowheads="1"/>
              </p:cNvSpPr>
              <p:nvPr/>
            </p:nvSpPr>
            <p:spPr bwMode="auto">
              <a:xfrm>
                <a:off x="4191000" y="5181600"/>
                <a:ext cx="838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Mary Ann</a:t>
                </a:r>
              </a:p>
            </p:txBody>
          </p:sp>
          <p:sp>
            <p:nvSpPr>
              <p:cNvPr id="5163" name="Text Box 85"/>
              <p:cNvSpPr txBox="1">
                <a:spLocks noChangeArrowheads="1"/>
              </p:cNvSpPr>
              <p:nvPr/>
            </p:nvSpPr>
            <p:spPr bwMode="auto">
              <a:xfrm>
                <a:off x="5105400" y="3810000"/>
                <a:ext cx="9906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 John Kishbaugh</a:t>
                </a:r>
              </a:p>
            </p:txBody>
          </p:sp>
          <p:sp>
            <p:nvSpPr>
              <p:cNvPr id="5164" name="Text Box 86"/>
              <p:cNvSpPr txBox="1">
                <a:spLocks noChangeArrowheads="1"/>
              </p:cNvSpPr>
              <p:nvPr/>
            </p:nvSpPr>
            <p:spPr bwMode="auto">
              <a:xfrm>
                <a:off x="5105400" y="4724400"/>
                <a:ext cx="9906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Elizabeth Arner</a:t>
                </a:r>
              </a:p>
            </p:txBody>
          </p:sp>
          <p:sp>
            <p:nvSpPr>
              <p:cNvPr id="5165" name="Text Box 89"/>
              <p:cNvSpPr txBox="1">
                <a:spLocks noChangeArrowheads="1"/>
              </p:cNvSpPr>
              <p:nvPr/>
            </p:nvSpPr>
            <p:spPr bwMode="auto">
              <a:xfrm>
                <a:off x="5943600" y="3581400"/>
                <a:ext cx="1143000" cy="219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84113" tIns="42056" rIns="84113" bIns="42056">
                <a:spAutoFit/>
              </a:bodyPr>
              <a:lstStyle/>
              <a:p>
                <a:pPr algn="l"/>
                <a:r>
                  <a:rPr lang="en-US" sz="900">
                    <a:solidFill>
                      <a:srgbClr val="000000"/>
                    </a:solidFill>
                    <a:latin typeface="Times New Roman" pitchFamily="18" charset="0"/>
                  </a:rPr>
                  <a:t>Wilhelm </a:t>
                </a:r>
                <a:r>
                  <a:rPr lang="en-US" sz="900">
                    <a:latin typeface="Times New Roman" pitchFamily="18" charset="0"/>
                  </a:rPr>
                  <a:t>Kishbaugh</a:t>
                </a:r>
              </a:p>
            </p:txBody>
          </p:sp>
          <p:sp>
            <p:nvSpPr>
              <p:cNvPr id="5166" name="Line 90"/>
              <p:cNvSpPr>
                <a:spLocks noChangeShapeType="1"/>
              </p:cNvSpPr>
              <p:nvPr/>
            </p:nvSpPr>
            <p:spPr bwMode="auto">
              <a:xfrm>
                <a:off x="6019800" y="3581400"/>
                <a:ext cx="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7" name="Line 91"/>
              <p:cNvSpPr>
                <a:spLocks noChangeShapeType="1"/>
              </p:cNvSpPr>
              <p:nvPr/>
            </p:nvSpPr>
            <p:spPr bwMode="auto">
              <a:xfrm>
                <a:off x="6019800" y="4495800"/>
                <a:ext cx="0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8" name="Text Box 92"/>
              <p:cNvSpPr txBox="1">
                <a:spLocks noChangeArrowheads="1"/>
              </p:cNvSpPr>
              <p:nvPr/>
            </p:nvSpPr>
            <p:spPr bwMode="auto">
              <a:xfrm>
                <a:off x="5867400" y="3810000"/>
                <a:ext cx="1219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r>
                  <a:rPr lang="en-US" sz="900">
                    <a:latin typeface="Times New Roman" pitchFamily="18" charset="0"/>
                  </a:rPr>
                  <a:t>Mary Henry</a:t>
                </a:r>
              </a:p>
            </p:txBody>
          </p:sp>
          <p:sp>
            <p:nvSpPr>
              <p:cNvPr id="5169" name="Text Box 93"/>
              <p:cNvSpPr txBox="1">
                <a:spLocks noChangeArrowheads="1"/>
              </p:cNvSpPr>
              <p:nvPr/>
            </p:nvSpPr>
            <p:spPr bwMode="auto">
              <a:xfrm>
                <a:off x="6019800" y="5181600"/>
                <a:ext cx="11430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Elizabeth Gilmore</a:t>
                </a:r>
              </a:p>
            </p:txBody>
          </p:sp>
          <p:sp>
            <p:nvSpPr>
              <p:cNvPr id="5170" name="Text Box 94"/>
              <p:cNvSpPr txBox="1">
                <a:spLocks noChangeArrowheads="1"/>
              </p:cNvSpPr>
              <p:nvPr/>
            </p:nvSpPr>
            <p:spPr bwMode="auto">
              <a:xfrm>
                <a:off x="6019800" y="4495800"/>
                <a:ext cx="838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Paul Arner</a:t>
                </a:r>
              </a:p>
            </p:txBody>
          </p:sp>
          <p:sp>
            <p:nvSpPr>
              <p:cNvPr id="5171" name="Line 95"/>
              <p:cNvSpPr>
                <a:spLocks noChangeShapeType="1"/>
              </p:cNvSpPr>
              <p:nvPr/>
            </p:nvSpPr>
            <p:spPr bwMode="auto">
              <a:xfrm>
                <a:off x="6934200" y="4267200"/>
                <a:ext cx="0" cy="457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2" name="Line 96"/>
              <p:cNvSpPr>
                <a:spLocks noChangeShapeType="1"/>
              </p:cNvSpPr>
              <p:nvPr/>
            </p:nvSpPr>
            <p:spPr bwMode="auto">
              <a:xfrm>
                <a:off x="6934200" y="42672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3" name="Text Box 97"/>
              <p:cNvSpPr txBox="1">
                <a:spLocks noChangeArrowheads="1"/>
              </p:cNvSpPr>
              <p:nvPr/>
            </p:nvSpPr>
            <p:spPr bwMode="auto">
              <a:xfrm>
                <a:off x="7924800" y="4038600"/>
                <a:ext cx="838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Johann Arner</a:t>
                </a:r>
              </a:p>
            </p:txBody>
          </p:sp>
          <p:sp>
            <p:nvSpPr>
              <p:cNvPr id="5174" name="Text Box 98"/>
              <p:cNvSpPr txBox="1">
                <a:spLocks noChangeArrowheads="1"/>
              </p:cNvSpPr>
              <p:nvPr/>
            </p:nvSpPr>
            <p:spPr bwMode="auto">
              <a:xfrm>
                <a:off x="6934200" y="4495800"/>
                <a:ext cx="9906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Magdelina Solt</a:t>
                </a:r>
              </a:p>
            </p:txBody>
          </p:sp>
          <p:sp>
            <p:nvSpPr>
              <p:cNvPr id="5175" name="Text Box 99"/>
              <p:cNvSpPr txBox="1">
                <a:spLocks noChangeArrowheads="1"/>
              </p:cNvSpPr>
              <p:nvPr/>
            </p:nvSpPr>
            <p:spPr bwMode="auto">
              <a:xfrm>
                <a:off x="7924800" y="4267200"/>
                <a:ext cx="1219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Margeretha Hoffman</a:t>
                </a:r>
              </a:p>
            </p:txBody>
          </p:sp>
          <p:sp>
            <p:nvSpPr>
              <p:cNvPr id="5176" name="Text Box 101"/>
              <p:cNvSpPr txBox="1">
                <a:spLocks noChangeArrowheads="1"/>
              </p:cNvSpPr>
              <p:nvPr/>
            </p:nvSpPr>
            <p:spPr bwMode="auto">
              <a:xfrm>
                <a:off x="6934200" y="4267200"/>
                <a:ext cx="838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Martin Arner</a:t>
                </a:r>
              </a:p>
            </p:txBody>
          </p:sp>
          <p:sp>
            <p:nvSpPr>
              <p:cNvPr id="5177" name="Text Box 181"/>
              <p:cNvSpPr txBox="1">
                <a:spLocks noChangeArrowheads="1"/>
              </p:cNvSpPr>
              <p:nvPr/>
            </p:nvSpPr>
            <p:spPr bwMode="auto">
              <a:xfrm>
                <a:off x="1600200" y="4953000"/>
                <a:ext cx="11430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Irene Mankamyer</a:t>
                </a:r>
              </a:p>
            </p:txBody>
          </p:sp>
          <p:sp>
            <p:nvSpPr>
              <p:cNvPr id="5178" name="Line 182"/>
              <p:cNvSpPr>
                <a:spLocks noChangeShapeType="1"/>
              </p:cNvSpPr>
              <p:nvPr/>
            </p:nvSpPr>
            <p:spPr bwMode="auto">
              <a:xfrm>
                <a:off x="1600200" y="5181600"/>
                <a:ext cx="7620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9" name="Text Box 199"/>
              <p:cNvSpPr txBox="1">
                <a:spLocks noChangeArrowheads="1"/>
              </p:cNvSpPr>
              <p:nvPr/>
            </p:nvSpPr>
            <p:spPr bwMode="auto">
              <a:xfrm>
                <a:off x="1524000" y="609600"/>
                <a:ext cx="8763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7" tIns="45713" rIns="91427" bIns="45713">
                <a:spAutoFit/>
              </a:bodyPr>
              <a:lstStyle/>
              <a:p>
                <a:pPr algn="l"/>
                <a:r>
                  <a:rPr lang="en-US" sz="900" b="1">
                    <a:latin typeface="Times New Roman" pitchFamily="18" charset="0"/>
                  </a:rPr>
                  <a:t>Grandparents</a:t>
                </a:r>
              </a:p>
            </p:txBody>
          </p:sp>
          <p:sp>
            <p:nvSpPr>
              <p:cNvPr id="5180" name="Text Box 200"/>
              <p:cNvSpPr txBox="1">
                <a:spLocks noChangeArrowheads="1"/>
              </p:cNvSpPr>
              <p:nvPr/>
            </p:nvSpPr>
            <p:spPr bwMode="auto">
              <a:xfrm>
                <a:off x="2362200" y="457200"/>
                <a:ext cx="876300" cy="365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7" tIns="45713" rIns="91427" bIns="45713">
                <a:spAutoFit/>
              </a:bodyPr>
              <a:lstStyle/>
              <a:p>
                <a:r>
                  <a:rPr lang="en-US" sz="900" b="1">
                    <a:latin typeface="Times New Roman" pitchFamily="18" charset="0"/>
                  </a:rPr>
                  <a:t>Great</a:t>
                </a:r>
              </a:p>
              <a:p>
                <a:r>
                  <a:rPr lang="en-US" sz="900" b="1">
                    <a:latin typeface="Times New Roman" pitchFamily="18" charset="0"/>
                  </a:rPr>
                  <a:t>Grandparents</a:t>
                </a:r>
              </a:p>
            </p:txBody>
          </p:sp>
          <p:sp>
            <p:nvSpPr>
              <p:cNvPr id="5181" name="Text Box 201"/>
              <p:cNvSpPr txBox="1">
                <a:spLocks noChangeArrowheads="1"/>
              </p:cNvSpPr>
              <p:nvPr/>
            </p:nvSpPr>
            <p:spPr bwMode="auto">
              <a:xfrm>
                <a:off x="3276600" y="457200"/>
                <a:ext cx="876300" cy="365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7" tIns="45713" rIns="91427" bIns="45713">
                <a:spAutoFit/>
              </a:bodyPr>
              <a:lstStyle/>
              <a:p>
                <a:r>
                  <a:rPr lang="en-US" sz="900" b="1">
                    <a:latin typeface="Times New Roman" pitchFamily="18" charset="0"/>
                  </a:rPr>
                  <a:t>2</a:t>
                </a:r>
                <a:r>
                  <a:rPr lang="en-US" sz="900" b="1" baseline="30000">
                    <a:latin typeface="Times New Roman" pitchFamily="18" charset="0"/>
                  </a:rPr>
                  <a:t>nd</a:t>
                </a:r>
                <a:r>
                  <a:rPr lang="en-US" sz="900" b="1">
                    <a:latin typeface="Times New Roman" pitchFamily="18" charset="0"/>
                  </a:rPr>
                  <a:t> Great</a:t>
                </a:r>
              </a:p>
              <a:p>
                <a:r>
                  <a:rPr lang="en-US" sz="900" b="1">
                    <a:latin typeface="Times New Roman" pitchFamily="18" charset="0"/>
                  </a:rPr>
                  <a:t>Grandparents</a:t>
                </a:r>
              </a:p>
            </p:txBody>
          </p:sp>
          <p:sp>
            <p:nvSpPr>
              <p:cNvPr id="5182" name="Text Box 202"/>
              <p:cNvSpPr txBox="1">
                <a:spLocks noChangeArrowheads="1"/>
              </p:cNvSpPr>
              <p:nvPr/>
            </p:nvSpPr>
            <p:spPr bwMode="auto">
              <a:xfrm>
                <a:off x="4191000" y="457200"/>
                <a:ext cx="876300" cy="365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7" tIns="45713" rIns="91427" bIns="45713">
                <a:spAutoFit/>
              </a:bodyPr>
              <a:lstStyle/>
              <a:p>
                <a:r>
                  <a:rPr lang="en-US" sz="900" b="1">
                    <a:latin typeface="Times New Roman" pitchFamily="18" charset="0"/>
                  </a:rPr>
                  <a:t>3</a:t>
                </a:r>
                <a:r>
                  <a:rPr lang="en-US" sz="900" b="1" baseline="30000">
                    <a:latin typeface="Times New Roman" pitchFamily="18" charset="0"/>
                  </a:rPr>
                  <a:t>rd</a:t>
                </a:r>
                <a:r>
                  <a:rPr lang="en-US" sz="900" b="1">
                    <a:latin typeface="Times New Roman" pitchFamily="18" charset="0"/>
                  </a:rPr>
                  <a:t> Great</a:t>
                </a:r>
              </a:p>
              <a:p>
                <a:r>
                  <a:rPr lang="en-US" sz="900" b="1">
                    <a:latin typeface="Times New Roman" pitchFamily="18" charset="0"/>
                  </a:rPr>
                  <a:t>Grandparents</a:t>
                </a:r>
              </a:p>
            </p:txBody>
          </p:sp>
          <p:sp>
            <p:nvSpPr>
              <p:cNvPr id="5183" name="Line 203"/>
              <p:cNvSpPr>
                <a:spLocks noChangeShapeType="1"/>
              </p:cNvSpPr>
              <p:nvPr/>
            </p:nvSpPr>
            <p:spPr bwMode="auto">
              <a:xfrm>
                <a:off x="2514600" y="8382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4" name="Line 204"/>
              <p:cNvSpPr>
                <a:spLocks noChangeShapeType="1"/>
              </p:cNvSpPr>
              <p:nvPr/>
            </p:nvSpPr>
            <p:spPr bwMode="auto">
              <a:xfrm>
                <a:off x="3352800" y="8382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5" name="Line 205"/>
              <p:cNvSpPr>
                <a:spLocks noChangeShapeType="1"/>
              </p:cNvSpPr>
              <p:nvPr/>
            </p:nvSpPr>
            <p:spPr bwMode="auto">
              <a:xfrm>
                <a:off x="5105400" y="8382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6" name="Text Box 206"/>
              <p:cNvSpPr txBox="1">
                <a:spLocks noChangeArrowheads="1"/>
              </p:cNvSpPr>
              <p:nvPr/>
            </p:nvSpPr>
            <p:spPr bwMode="auto">
              <a:xfrm>
                <a:off x="5029200" y="457200"/>
                <a:ext cx="876300" cy="365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7" tIns="45713" rIns="91427" bIns="45713">
                <a:spAutoFit/>
              </a:bodyPr>
              <a:lstStyle/>
              <a:p>
                <a:r>
                  <a:rPr lang="en-US" sz="900" b="1">
                    <a:latin typeface="Times New Roman" pitchFamily="18" charset="0"/>
                  </a:rPr>
                  <a:t>4</a:t>
                </a:r>
                <a:r>
                  <a:rPr lang="en-US" sz="900" b="1" baseline="30000">
                    <a:latin typeface="Times New Roman" pitchFamily="18" charset="0"/>
                  </a:rPr>
                  <a:t>th</a:t>
                </a:r>
                <a:r>
                  <a:rPr lang="en-US" sz="900" b="1">
                    <a:latin typeface="Times New Roman" pitchFamily="18" charset="0"/>
                  </a:rPr>
                  <a:t> Great</a:t>
                </a:r>
              </a:p>
              <a:p>
                <a:r>
                  <a:rPr lang="en-US" sz="900" b="1">
                    <a:latin typeface="Times New Roman" pitchFamily="18" charset="0"/>
                  </a:rPr>
                  <a:t>Grandparents</a:t>
                </a:r>
              </a:p>
            </p:txBody>
          </p:sp>
          <p:sp>
            <p:nvSpPr>
              <p:cNvPr id="5187" name="Line 207"/>
              <p:cNvSpPr>
                <a:spLocks noChangeShapeType="1"/>
              </p:cNvSpPr>
              <p:nvPr/>
            </p:nvSpPr>
            <p:spPr bwMode="auto">
              <a:xfrm>
                <a:off x="6934200" y="8382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8" name="Line 208"/>
              <p:cNvSpPr>
                <a:spLocks noChangeShapeType="1"/>
              </p:cNvSpPr>
              <p:nvPr/>
            </p:nvSpPr>
            <p:spPr bwMode="auto">
              <a:xfrm>
                <a:off x="6019800" y="8382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89" name="Text Box 209"/>
              <p:cNvSpPr txBox="1">
                <a:spLocks noChangeArrowheads="1"/>
              </p:cNvSpPr>
              <p:nvPr/>
            </p:nvSpPr>
            <p:spPr bwMode="auto">
              <a:xfrm>
                <a:off x="5943600" y="457200"/>
                <a:ext cx="876300" cy="365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7" tIns="45713" rIns="91427" bIns="45713">
                <a:spAutoFit/>
              </a:bodyPr>
              <a:lstStyle/>
              <a:p>
                <a:r>
                  <a:rPr lang="en-US" sz="900" b="1">
                    <a:latin typeface="Times New Roman" pitchFamily="18" charset="0"/>
                  </a:rPr>
                  <a:t>5</a:t>
                </a:r>
                <a:r>
                  <a:rPr lang="en-US" sz="900" b="1" baseline="30000">
                    <a:latin typeface="Times New Roman" pitchFamily="18" charset="0"/>
                  </a:rPr>
                  <a:t>th</a:t>
                </a:r>
                <a:r>
                  <a:rPr lang="en-US" sz="900" b="1">
                    <a:latin typeface="Times New Roman" pitchFamily="18" charset="0"/>
                  </a:rPr>
                  <a:t> Great</a:t>
                </a:r>
              </a:p>
              <a:p>
                <a:r>
                  <a:rPr lang="en-US" sz="900" b="1">
                    <a:latin typeface="Times New Roman" pitchFamily="18" charset="0"/>
                  </a:rPr>
                  <a:t>Grandparents</a:t>
                </a:r>
              </a:p>
            </p:txBody>
          </p:sp>
          <p:sp>
            <p:nvSpPr>
              <p:cNvPr id="5190" name="Text Box 210"/>
              <p:cNvSpPr txBox="1">
                <a:spLocks noChangeArrowheads="1"/>
              </p:cNvSpPr>
              <p:nvPr/>
            </p:nvSpPr>
            <p:spPr bwMode="auto">
              <a:xfrm>
                <a:off x="6858000" y="457200"/>
                <a:ext cx="876300" cy="365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7" tIns="45713" rIns="91427" bIns="45713">
                <a:spAutoFit/>
              </a:bodyPr>
              <a:lstStyle/>
              <a:p>
                <a:r>
                  <a:rPr lang="en-US" sz="900" b="1">
                    <a:latin typeface="Times New Roman" pitchFamily="18" charset="0"/>
                  </a:rPr>
                  <a:t>6</a:t>
                </a:r>
                <a:r>
                  <a:rPr lang="en-US" sz="900" b="1" baseline="30000">
                    <a:latin typeface="Times New Roman" pitchFamily="18" charset="0"/>
                  </a:rPr>
                  <a:t>th</a:t>
                </a:r>
                <a:r>
                  <a:rPr lang="en-US" sz="900" b="1">
                    <a:latin typeface="Times New Roman" pitchFamily="18" charset="0"/>
                  </a:rPr>
                  <a:t> Great</a:t>
                </a:r>
              </a:p>
              <a:p>
                <a:r>
                  <a:rPr lang="en-US" sz="900" b="1">
                    <a:latin typeface="Times New Roman" pitchFamily="18" charset="0"/>
                  </a:rPr>
                  <a:t>Grandparents</a:t>
                </a:r>
              </a:p>
            </p:txBody>
          </p:sp>
          <p:sp>
            <p:nvSpPr>
              <p:cNvPr id="5191" name="Text Box 211"/>
              <p:cNvSpPr txBox="1">
                <a:spLocks noChangeArrowheads="1"/>
              </p:cNvSpPr>
              <p:nvPr/>
            </p:nvSpPr>
            <p:spPr bwMode="auto">
              <a:xfrm>
                <a:off x="7772400" y="457200"/>
                <a:ext cx="876300" cy="365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7" tIns="45713" rIns="91427" bIns="45713">
                <a:spAutoFit/>
              </a:bodyPr>
              <a:lstStyle/>
              <a:p>
                <a:r>
                  <a:rPr lang="en-US" sz="900" b="1">
                    <a:latin typeface="Times New Roman" pitchFamily="18" charset="0"/>
                  </a:rPr>
                  <a:t>7</a:t>
                </a:r>
                <a:r>
                  <a:rPr lang="en-US" sz="900" b="1" baseline="30000">
                    <a:latin typeface="Times New Roman" pitchFamily="18" charset="0"/>
                  </a:rPr>
                  <a:t>th</a:t>
                </a:r>
                <a:r>
                  <a:rPr lang="en-US" sz="900" b="1">
                    <a:latin typeface="Times New Roman" pitchFamily="18" charset="0"/>
                  </a:rPr>
                  <a:t> Great</a:t>
                </a:r>
              </a:p>
              <a:p>
                <a:r>
                  <a:rPr lang="en-US" sz="900" b="1">
                    <a:latin typeface="Times New Roman" pitchFamily="18" charset="0"/>
                  </a:rPr>
                  <a:t>Grandparents</a:t>
                </a:r>
              </a:p>
            </p:txBody>
          </p:sp>
          <p:sp>
            <p:nvSpPr>
              <p:cNvPr id="5192" name="Line 212"/>
              <p:cNvSpPr>
                <a:spLocks noChangeShapeType="1"/>
              </p:cNvSpPr>
              <p:nvPr/>
            </p:nvSpPr>
            <p:spPr bwMode="auto">
              <a:xfrm>
                <a:off x="4267200" y="8382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3" name="Line 213"/>
              <p:cNvSpPr>
                <a:spLocks noChangeShapeType="1"/>
              </p:cNvSpPr>
              <p:nvPr/>
            </p:nvSpPr>
            <p:spPr bwMode="auto">
              <a:xfrm>
                <a:off x="7848600" y="8382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4" name="Line 214"/>
              <p:cNvSpPr>
                <a:spLocks noChangeShapeType="1"/>
              </p:cNvSpPr>
              <p:nvPr/>
            </p:nvSpPr>
            <p:spPr bwMode="auto">
              <a:xfrm>
                <a:off x="1600200" y="8382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5" name="Line 215"/>
              <p:cNvSpPr>
                <a:spLocks noChangeShapeType="1"/>
              </p:cNvSpPr>
              <p:nvPr/>
            </p:nvSpPr>
            <p:spPr bwMode="auto">
              <a:xfrm>
                <a:off x="4191000" y="838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6" name="Line 216"/>
              <p:cNvSpPr>
                <a:spLocks noChangeShapeType="1"/>
              </p:cNvSpPr>
              <p:nvPr/>
            </p:nvSpPr>
            <p:spPr bwMode="auto">
              <a:xfrm>
                <a:off x="3276600" y="838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7" name="Line 217"/>
              <p:cNvSpPr>
                <a:spLocks noChangeShapeType="1"/>
              </p:cNvSpPr>
              <p:nvPr/>
            </p:nvSpPr>
            <p:spPr bwMode="auto">
              <a:xfrm>
                <a:off x="2362200" y="838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8" name="Line 218"/>
              <p:cNvSpPr>
                <a:spLocks noChangeShapeType="1"/>
              </p:cNvSpPr>
              <p:nvPr/>
            </p:nvSpPr>
            <p:spPr bwMode="auto">
              <a:xfrm>
                <a:off x="5029200" y="838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9" name="Line 219"/>
              <p:cNvSpPr>
                <a:spLocks noChangeShapeType="1"/>
              </p:cNvSpPr>
              <p:nvPr/>
            </p:nvSpPr>
            <p:spPr bwMode="auto">
              <a:xfrm>
                <a:off x="5943600" y="838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0" name="Line 220"/>
              <p:cNvSpPr>
                <a:spLocks noChangeShapeType="1"/>
              </p:cNvSpPr>
              <p:nvPr/>
            </p:nvSpPr>
            <p:spPr bwMode="auto">
              <a:xfrm>
                <a:off x="6858000" y="838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1" name="Line 221"/>
              <p:cNvSpPr>
                <a:spLocks noChangeShapeType="1"/>
              </p:cNvSpPr>
              <p:nvPr/>
            </p:nvSpPr>
            <p:spPr bwMode="auto">
              <a:xfrm>
                <a:off x="7772400" y="838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2" name="Line 222"/>
              <p:cNvSpPr>
                <a:spLocks noChangeShapeType="1"/>
              </p:cNvSpPr>
              <p:nvPr/>
            </p:nvSpPr>
            <p:spPr bwMode="auto">
              <a:xfrm>
                <a:off x="1600200" y="838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3" name="Text Box 223"/>
              <p:cNvSpPr txBox="1">
                <a:spLocks noChangeArrowheads="1"/>
              </p:cNvSpPr>
              <p:nvPr/>
            </p:nvSpPr>
            <p:spPr bwMode="auto">
              <a:xfrm>
                <a:off x="609600" y="4114800"/>
                <a:ext cx="898525" cy="638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Kenneth</a:t>
                </a:r>
                <a:r>
                  <a:rPr lang="en-US" sz="900" b="1" i="1">
                    <a:latin typeface="Times New Roman" pitchFamily="18" charset="0"/>
                  </a:rPr>
                  <a:t> James</a:t>
                </a:r>
              </a:p>
              <a:p>
                <a:pPr algn="l"/>
                <a:r>
                  <a:rPr lang="en-US" sz="900" b="1" i="1">
                    <a:latin typeface="Times New Roman" pitchFamily="18" charset="0"/>
                  </a:rPr>
                  <a:t>Henry Taylor</a:t>
                </a:r>
              </a:p>
              <a:p>
                <a:pPr algn="l"/>
                <a:r>
                  <a:rPr lang="en-US" sz="900">
                    <a:latin typeface="Times New Roman" pitchFamily="18" charset="0"/>
                  </a:rPr>
                  <a:t>Family Chart</a:t>
                </a:r>
                <a:endParaRPr lang="en-US" sz="900" b="1" i="1">
                  <a:latin typeface="Times New Roman" pitchFamily="18" charset="0"/>
                </a:endParaRPr>
              </a:p>
              <a:p>
                <a:pPr algn="l"/>
                <a:endParaRPr lang="en-US" sz="900" b="1" i="1">
                  <a:latin typeface="Times New Roman" pitchFamily="18" charset="0"/>
                </a:endParaRPr>
              </a:p>
            </p:txBody>
          </p:sp>
          <p:sp>
            <p:nvSpPr>
              <p:cNvPr id="5204" name="Line 224"/>
              <p:cNvSpPr>
                <a:spLocks noChangeShapeType="1"/>
              </p:cNvSpPr>
              <p:nvPr/>
            </p:nvSpPr>
            <p:spPr bwMode="auto">
              <a:xfrm flipV="1">
                <a:off x="4191000" y="2362200"/>
                <a:ext cx="0" cy="990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5" name="Line 225"/>
              <p:cNvSpPr>
                <a:spLocks noChangeShapeType="1"/>
              </p:cNvSpPr>
              <p:nvPr/>
            </p:nvSpPr>
            <p:spPr bwMode="auto">
              <a:xfrm flipV="1">
                <a:off x="4191000" y="4267200"/>
                <a:ext cx="0" cy="1143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6" name="Line 226"/>
              <p:cNvSpPr>
                <a:spLocks noChangeShapeType="1"/>
              </p:cNvSpPr>
              <p:nvPr/>
            </p:nvSpPr>
            <p:spPr bwMode="auto">
              <a:xfrm>
                <a:off x="2286000" y="60960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7" name="Line 227"/>
              <p:cNvSpPr>
                <a:spLocks noChangeShapeType="1"/>
              </p:cNvSpPr>
              <p:nvPr/>
            </p:nvSpPr>
            <p:spPr bwMode="auto">
              <a:xfrm>
                <a:off x="3200400" y="57912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08" name="Text Box 228"/>
              <p:cNvSpPr txBox="1">
                <a:spLocks noChangeArrowheads="1"/>
              </p:cNvSpPr>
              <p:nvPr/>
            </p:nvSpPr>
            <p:spPr bwMode="auto">
              <a:xfrm>
                <a:off x="2362200" y="5867400"/>
                <a:ext cx="6858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Ida Bittner</a:t>
                </a:r>
              </a:p>
            </p:txBody>
          </p:sp>
          <p:sp>
            <p:nvSpPr>
              <p:cNvPr id="5209" name="Text Box 229"/>
              <p:cNvSpPr txBox="1">
                <a:spLocks noChangeArrowheads="1"/>
              </p:cNvSpPr>
              <p:nvPr/>
            </p:nvSpPr>
            <p:spPr bwMode="auto">
              <a:xfrm>
                <a:off x="3200400" y="5791200"/>
                <a:ext cx="1981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Nathaniel Bittner Family Chart</a:t>
                </a:r>
              </a:p>
            </p:txBody>
          </p:sp>
          <p:sp>
            <p:nvSpPr>
              <p:cNvPr id="5210" name="Line 230"/>
              <p:cNvSpPr>
                <a:spLocks noChangeShapeType="1"/>
              </p:cNvSpPr>
              <p:nvPr/>
            </p:nvSpPr>
            <p:spPr bwMode="auto">
              <a:xfrm>
                <a:off x="2286000" y="5181600"/>
                <a:ext cx="0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1" name="Line 231"/>
              <p:cNvSpPr>
                <a:spLocks noChangeShapeType="1"/>
              </p:cNvSpPr>
              <p:nvPr/>
            </p:nvSpPr>
            <p:spPr bwMode="auto">
              <a:xfrm>
                <a:off x="2286000" y="5181600"/>
                <a:ext cx="838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2" name="Text Box 232"/>
              <p:cNvSpPr txBox="1">
                <a:spLocks noChangeArrowheads="1"/>
              </p:cNvSpPr>
              <p:nvPr/>
            </p:nvSpPr>
            <p:spPr bwMode="auto">
              <a:xfrm>
                <a:off x="2286000" y="5181600"/>
                <a:ext cx="1066800" cy="365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Josiah Mankamyer</a:t>
                </a:r>
              </a:p>
              <a:p>
                <a:pPr algn="l"/>
                <a:r>
                  <a:rPr lang="en-US" sz="900">
                    <a:latin typeface="Times New Roman" pitchFamily="18" charset="0"/>
                  </a:rPr>
                  <a:t>Family Chart</a:t>
                </a:r>
              </a:p>
            </p:txBody>
          </p:sp>
          <p:sp>
            <p:nvSpPr>
              <p:cNvPr id="5213" name="Line 233"/>
              <p:cNvSpPr>
                <a:spLocks noChangeShapeType="1"/>
              </p:cNvSpPr>
              <p:nvPr/>
            </p:nvSpPr>
            <p:spPr bwMode="auto">
              <a:xfrm>
                <a:off x="3200400" y="5791200"/>
                <a:ext cx="0" cy="609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4" name="Line 234"/>
              <p:cNvSpPr>
                <a:spLocks noChangeShapeType="1"/>
              </p:cNvSpPr>
              <p:nvPr/>
            </p:nvSpPr>
            <p:spPr bwMode="auto">
              <a:xfrm>
                <a:off x="3200400" y="6400800"/>
                <a:ext cx="9144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15" name="Text Box 235"/>
              <p:cNvSpPr txBox="1">
                <a:spLocks noChangeArrowheads="1"/>
              </p:cNvSpPr>
              <p:nvPr/>
            </p:nvSpPr>
            <p:spPr bwMode="auto">
              <a:xfrm>
                <a:off x="3200400" y="6172200"/>
                <a:ext cx="1600200" cy="228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27" tIns="45713" rIns="91427" bIns="45713">
                <a:spAutoFit/>
              </a:bodyPr>
              <a:lstStyle/>
              <a:p>
                <a:pPr algn="l"/>
                <a:r>
                  <a:rPr lang="en-US" sz="900">
                    <a:latin typeface="Times New Roman" pitchFamily="18" charset="0"/>
                  </a:rPr>
                  <a:t>Lydia Lepley Family Chart</a:t>
                </a:r>
              </a:p>
            </p:txBody>
          </p:sp>
        </p:grpSp>
        <p:sp>
          <p:nvSpPr>
            <p:cNvPr id="5124" name="Text Box 23"/>
            <p:cNvSpPr txBox="1">
              <a:spLocks noChangeArrowheads="1"/>
            </p:cNvSpPr>
            <p:nvPr/>
          </p:nvSpPr>
          <p:spPr bwMode="auto">
            <a:xfrm>
              <a:off x="457200" y="3276600"/>
              <a:ext cx="1127205" cy="230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pPr algn="l"/>
              <a:r>
                <a:rPr lang="en-US" sz="900" b="1">
                  <a:latin typeface="Times New Roman" pitchFamily="18" charset="0"/>
                </a:rPr>
                <a:t>My Mom’s Mother</a:t>
              </a:r>
            </a:p>
          </p:txBody>
        </p:sp>
        <p:sp>
          <p:nvSpPr>
            <p:cNvPr id="5125" name="Text Box 23"/>
            <p:cNvSpPr txBox="1">
              <a:spLocks noChangeArrowheads="1"/>
            </p:cNvSpPr>
            <p:nvPr/>
          </p:nvSpPr>
          <p:spPr bwMode="auto">
            <a:xfrm>
              <a:off x="457200" y="4648200"/>
              <a:ext cx="1088733" cy="230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427" tIns="45713" rIns="91427" bIns="45713">
              <a:spAutoFit/>
            </a:bodyPr>
            <a:lstStyle/>
            <a:p>
              <a:pPr algn="l"/>
              <a:r>
                <a:rPr lang="en-US" sz="900" b="1">
                  <a:latin typeface="Times New Roman" pitchFamily="18" charset="0"/>
                </a:rPr>
                <a:t>My Mom’s Father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483</Words>
  <Application>Microsoft Office PowerPoint</Application>
  <PresentationFormat>On-screen Show (4:3)</PresentationFormat>
  <Paragraphs>236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Boog</dc:creator>
  <cp:lastModifiedBy>Ol' Blue</cp:lastModifiedBy>
  <cp:revision>71</cp:revision>
  <dcterms:created xsi:type="dcterms:W3CDTF">2010-09-30T16:23:40Z</dcterms:created>
  <dcterms:modified xsi:type="dcterms:W3CDTF">2011-01-08T19:22:53Z</dcterms:modified>
</cp:coreProperties>
</file>