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100000">
              <a:schemeClr val="accent3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60D2-4477-480C-A23E-37B835B64FDE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Line 126"/>
          <p:cNvSpPr>
            <a:spLocks noChangeShapeType="1"/>
          </p:cNvSpPr>
          <p:nvPr/>
        </p:nvSpPr>
        <p:spPr bwMode="auto">
          <a:xfrm>
            <a:off x="2362200" y="3810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Text Box 138"/>
          <p:cNvSpPr txBox="1">
            <a:spLocks noChangeArrowheads="1"/>
          </p:cNvSpPr>
          <p:nvPr/>
        </p:nvSpPr>
        <p:spPr bwMode="auto">
          <a:xfrm>
            <a:off x="2286000" y="3581400"/>
            <a:ext cx="9906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James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82" name="Line 253"/>
          <p:cNvSpPr>
            <a:spLocks noChangeShapeType="1"/>
          </p:cNvSpPr>
          <p:nvPr/>
        </p:nvSpPr>
        <p:spPr bwMode="auto">
          <a:xfrm>
            <a:off x="3276600" y="3276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3" name="Line 255"/>
          <p:cNvSpPr>
            <a:spLocks noChangeShapeType="1"/>
          </p:cNvSpPr>
          <p:nvPr/>
        </p:nvSpPr>
        <p:spPr bwMode="auto">
          <a:xfrm>
            <a:off x="3276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6" name="Line 266"/>
          <p:cNvSpPr>
            <a:spLocks noChangeShapeType="1"/>
          </p:cNvSpPr>
          <p:nvPr/>
        </p:nvSpPr>
        <p:spPr bwMode="auto">
          <a:xfrm>
            <a:off x="3276600" y="3276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7" name="Line 267"/>
          <p:cNvSpPr>
            <a:spLocks noChangeShapeType="1"/>
          </p:cNvSpPr>
          <p:nvPr/>
        </p:nvSpPr>
        <p:spPr bwMode="auto">
          <a:xfrm>
            <a:off x="419100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8" name="Text Box 279"/>
          <p:cNvSpPr txBox="1">
            <a:spLocks noChangeArrowheads="1"/>
          </p:cNvSpPr>
          <p:nvPr/>
        </p:nvSpPr>
        <p:spPr bwMode="auto">
          <a:xfrm>
            <a:off x="3276600" y="30480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Harry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99" name="Text Box 280"/>
          <p:cNvSpPr txBox="1">
            <a:spLocks noChangeArrowheads="1"/>
          </p:cNvSpPr>
          <p:nvPr/>
        </p:nvSpPr>
        <p:spPr bwMode="auto">
          <a:xfrm>
            <a:off x="3276600" y="4038600"/>
            <a:ext cx="1219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Anna Keeney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2101" name="Line 282"/>
          <p:cNvSpPr>
            <a:spLocks noChangeShapeType="1"/>
          </p:cNvSpPr>
          <p:nvPr/>
        </p:nvSpPr>
        <p:spPr bwMode="auto">
          <a:xfrm>
            <a:off x="41910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2" name="Line 283"/>
          <p:cNvSpPr>
            <a:spLocks noChangeShapeType="1"/>
          </p:cNvSpPr>
          <p:nvPr/>
        </p:nvSpPr>
        <p:spPr bwMode="auto">
          <a:xfrm>
            <a:off x="4191000" y="2743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4" name="Text Box 285"/>
          <p:cNvSpPr txBox="1">
            <a:spLocks noChangeArrowheads="1"/>
          </p:cNvSpPr>
          <p:nvPr/>
        </p:nvSpPr>
        <p:spPr bwMode="auto">
          <a:xfrm>
            <a:off x="4191000" y="3505201"/>
            <a:ext cx="685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Sarah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2105" name="Text Box 286"/>
          <p:cNvSpPr txBox="1">
            <a:spLocks noChangeArrowheads="1"/>
          </p:cNvSpPr>
          <p:nvPr/>
        </p:nvSpPr>
        <p:spPr bwMode="auto">
          <a:xfrm>
            <a:off x="4191000" y="2514600"/>
            <a:ext cx="1219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John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08" name="Line 290"/>
          <p:cNvSpPr>
            <a:spLocks noChangeShapeType="1"/>
          </p:cNvSpPr>
          <p:nvPr/>
        </p:nvSpPr>
        <p:spPr bwMode="auto">
          <a:xfrm>
            <a:off x="5105400" y="2286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9" name="Line 374"/>
          <p:cNvSpPr>
            <a:spLocks noChangeShapeType="1"/>
          </p:cNvSpPr>
          <p:nvPr/>
        </p:nvSpPr>
        <p:spPr bwMode="auto">
          <a:xfrm>
            <a:off x="5105400" y="2286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" name="Text Box 375"/>
          <p:cNvSpPr txBox="1">
            <a:spLocks noChangeArrowheads="1"/>
          </p:cNvSpPr>
          <p:nvPr/>
        </p:nvSpPr>
        <p:spPr bwMode="auto">
          <a:xfrm>
            <a:off x="5029200" y="20574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George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5" name="Line 83"/>
          <p:cNvSpPr>
            <a:spLocks noChangeShapeType="1"/>
          </p:cNvSpPr>
          <p:nvPr/>
        </p:nvSpPr>
        <p:spPr bwMode="auto">
          <a:xfrm>
            <a:off x="152400" y="33528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6" name="Line 174"/>
          <p:cNvSpPr>
            <a:spLocks noChangeShapeType="1"/>
          </p:cNvSpPr>
          <p:nvPr/>
        </p:nvSpPr>
        <p:spPr bwMode="auto">
          <a:xfrm>
            <a:off x="1143000" y="2209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" name="Line 175"/>
          <p:cNvSpPr>
            <a:spLocks noChangeShapeType="1"/>
          </p:cNvSpPr>
          <p:nvPr/>
        </p:nvSpPr>
        <p:spPr bwMode="auto">
          <a:xfrm>
            <a:off x="11430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228600" y="1219200"/>
            <a:ext cx="153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Janelle’s   Dad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159" name="Curved Connector 158"/>
          <p:cNvCxnSpPr/>
          <p:nvPr/>
        </p:nvCxnSpPr>
        <p:spPr>
          <a:xfrm rot="5400000">
            <a:off x="-76200" y="2209800"/>
            <a:ext cx="1371600" cy="3048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1143000" y="42672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Austin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219200" y="4495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1889 - 1974</a:t>
            </a:r>
            <a:endParaRPr lang="en-US" sz="1100" dirty="0"/>
          </a:p>
        </p:txBody>
      </p:sp>
      <p:sp>
        <p:nvSpPr>
          <p:cNvPr id="162" name="TextBox 161"/>
          <p:cNvSpPr txBox="1"/>
          <p:nvPr/>
        </p:nvSpPr>
        <p:spPr>
          <a:xfrm>
            <a:off x="1066800" y="1981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Bessie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Einsig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143000" y="22098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1892 </a:t>
            </a:r>
            <a:r>
              <a:rPr lang="en-US" sz="1100" dirty="0" smtClean="0"/>
              <a:t>- 1973</a:t>
            </a:r>
            <a:endParaRPr lang="en-US" sz="11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28600" y="5714999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1928 - 2001</a:t>
            </a:r>
            <a:endParaRPr lang="en-US" sz="1100" dirty="0"/>
          </a:p>
        </p:txBody>
      </p:sp>
      <p:sp>
        <p:nvSpPr>
          <p:cNvPr id="166" name="TextBox 165"/>
          <p:cNvSpPr txBox="1"/>
          <p:nvPr/>
        </p:nvSpPr>
        <p:spPr>
          <a:xfrm>
            <a:off x="152400" y="5486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Jane Alice Hines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52400" y="3352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1928 - 2004</a:t>
            </a:r>
            <a:endParaRPr lang="en-US" sz="1100" dirty="0"/>
          </a:p>
        </p:txBody>
      </p:sp>
      <p:sp>
        <p:nvSpPr>
          <p:cNvPr id="168" name="Line 174"/>
          <p:cNvSpPr>
            <a:spLocks noChangeShapeType="1"/>
          </p:cNvSpPr>
          <p:nvPr/>
        </p:nvSpPr>
        <p:spPr bwMode="auto">
          <a:xfrm>
            <a:off x="152400" y="5714999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9" name="Line 174"/>
          <p:cNvSpPr>
            <a:spLocks noChangeShapeType="1"/>
          </p:cNvSpPr>
          <p:nvPr/>
        </p:nvSpPr>
        <p:spPr bwMode="auto">
          <a:xfrm>
            <a:off x="152400" y="3352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70" name="Straight Connector 169"/>
          <p:cNvCxnSpPr/>
          <p:nvPr/>
        </p:nvCxnSpPr>
        <p:spPr>
          <a:xfrm rot="16200000" flipV="1">
            <a:off x="6951" y="3345848"/>
            <a:ext cx="2272101" cy="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119" idx="1"/>
          </p:cNvCxnSpPr>
          <p:nvPr/>
        </p:nvCxnSpPr>
        <p:spPr>
          <a:xfrm rot="5400000" flipH="1" flipV="1">
            <a:off x="8534400" y="6858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Line 267"/>
          <p:cNvSpPr>
            <a:spLocks noChangeShapeType="1"/>
          </p:cNvSpPr>
          <p:nvPr/>
        </p:nvSpPr>
        <p:spPr bwMode="auto">
          <a:xfrm>
            <a:off x="2362200" y="52578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1" name="TextBox 180"/>
          <p:cNvSpPr txBox="1"/>
          <p:nvPr/>
        </p:nvSpPr>
        <p:spPr>
          <a:xfrm>
            <a:off x="2362200" y="3810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1865 - 1941</a:t>
            </a:r>
            <a:endParaRPr lang="en-US" sz="1100" dirty="0"/>
          </a:p>
        </p:txBody>
      </p:sp>
      <p:sp>
        <p:nvSpPr>
          <p:cNvPr id="182" name="TextBox 181"/>
          <p:cNvSpPr txBox="1"/>
          <p:nvPr/>
        </p:nvSpPr>
        <p:spPr>
          <a:xfrm>
            <a:off x="2362200" y="52578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1867 - 1934</a:t>
            </a:r>
            <a:endParaRPr lang="en-US" sz="1100" dirty="0"/>
          </a:p>
        </p:txBody>
      </p:sp>
      <p:sp>
        <p:nvSpPr>
          <p:cNvPr id="184" name="TextBox 183"/>
          <p:cNvSpPr txBox="1"/>
          <p:nvPr/>
        </p:nvSpPr>
        <p:spPr>
          <a:xfrm>
            <a:off x="3276600" y="3276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1830 - 1912</a:t>
            </a:r>
            <a:endParaRPr lang="en-US" sz="1100" dirty="0"/>
          </a:p>
        </p:txBody>
      </p:sp>
      <p:sp>
        <p:nvSpPr>
          <p:cNvPr id="185" name="TextBox 184"/>
          <p:cNvSpPr txBox="1"/>
          <p:nvPr/>
        </p:nvSpPr>
        <p:spPr>
          <a:xfrm>
            <a:off x="3352800" y="4267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1821 - 1899</a:t>
            </a:r>
            <a:endParaRPr lang="en-US" sz="1100" dirty="0"/>
          </a:p>
        </p:txBody>
      </p:sp>
      <p:sp>
        <p:nvSpPr>
          <p:cNvPr id="186" name="TextBox 185"/>
          <p:cNvSpPr txBox="1"/>
          <p:nvPr/>
        </p:nvSpPr>
        <p:spPr>
          <a:xfrm>
            <a:off x="4267200" y="3733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1810 - 1893</a:t>
            </a:r>
            <a:endParaRPr lang="en-US" sz="1100" dirty="0"/>
          </a:p>
        </p:txBody>
      </p:sp>
      <p:sp>
        <p:nvSpPr>
          <p:cNvPr id="187" name="TextBox 186"/>
          <p:cNvSpPr txBox="1"/>
          <p:nvPr/>
        </p:nvSpPr>
        <p:spPr>
          <a:xfrm>
            <a:off x="4191000" y="2743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1806 - 1872</a:t>
            </a:r>
            <a:endParaRPr lang="en-US" sz="1100" dirty="0"/>
          </a:p>
        </p:txBody>
      </p:sp>
      <p:sp>
        <p:nvSpPr>
          <p:cNvPr id="188" name="Line 295"/>
          <p:cNvSpPr>
            <a:spLocks noChangeShapeType="1"/>
          </p:cNvSpPr>
          <p:nvPr/>
        </p:nvSpPr>
        <p:spPr bwMode="auto">
          <a:xfrm>
            <a:off x="5105400" y="3200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0" name="TextBox 189"/>
          <p:cNvSpPr txBox="1"/>
          <p:nvPr/>
        </p:nvSpPr>
        <p:spPr>
          <a:xfrm>
            <a:off x="5105400" y="2286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1777 - 1858</a:t>
            </a:r>
            <a:endParaRPr lang="en-US" sz="1100" dirty="0"/>
          </a:p>
        </p:txBody>
      </p:sp>
      <p:sp>
        <p:nvSpPr>
          <p:cNvPr id="191" name="Text Box 299"/>
          <p:cNvSpPr txBox="1">
            <a:spLocks noChangeArrowheads="1"/>
          </p:cNvSpPr>
          <p:nvPr/>
        </p:nvSpPr>
        <p:spPr bwMode="auto">
          <a:xfrm>
            <a:off x="5105400" y="29718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Mary Swartz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152400" y="3048000"/>
            <a:ext cx="878035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Ken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9" name="Line 267"/>
          <p:cNvSpPr>
            <a:spLocks noChangeShapeType="1"/>
          </p:cNvSpPr>
          <p:nvPr/>
        </p:nvSpPr>
        <p:spPr bwMode="auto">
          <a:xfrm>
            <a:off x="7848600" y="914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0" name="Line 267"/>
          <p:cNvSpPr>
            <a:spLocks noChangeShapeType="1"/>
          </p:cNvSpPr>
          <p:nvPr/>
        </p:nvSpPr>
        <p:spPr bwMode="auto">
          <a:xfrm>
            <a:off x="6629400" y="457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3" name="Straight Connector 122"/>
          <p:cNvCxnSpPr/>
          <p:nvPr/>
        </p:nvCxnSpPr>
        <p:spPr>
          <a:xfrm rot="5400000" flipH="1" flipV="1">
            <a:off x="1638300" y="45339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49"/>
          <p:cNvSpPr>
            <a:spLocks noChangeArrowheads="1"/>
          </p:cNvSpPr>
          <p:nvPr/>
        </p:nvSpPr>
        <p:spPr bwMode="auto">
          <a:xfrm>
            <a:off x="2286000" y="5029200"/>
            <a:ext cx="1063085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Emma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</a:rPr>
              <a:t>Hengst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924800" y="91440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 - 1769</a:t>
            </a:r>
            <a:endParaRPr lang="en-US" sz="1100" dirty="0"/>
          </a:p>
        </p:txBody>
      </p:sp>
      <p:sp>
        <p:nvSpPr>
          <p:cNvPr id="65" name="Line 290"/>
          <p:cNvSpPr>
            <a:spLocks noChangeShapeType="1"/>
          </p:cNvSpPr>
          <p:nvPr/>
        </p:nvSpPr>
        <p:spPr bwMode="auto">
          <a:xfrm>
            <a:off x="60198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" name="Line 374"/>
          <p:cNvSpPr>
            <a:spLocks noChangeShapeType="1"/>
          </p:cNvSpPr>
          <p:nvPr/>
        </p:nvSpPr>
        <p:spPr bwMode="auto">
          <a:xfrm>
            <a:off x="6019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Text Box 375"/>
          <p:cNvSpPr txBox="1">
            <a:spLocks noChangeArrowheads="1"/>
          </p:cNvSpPr>
          <p:nvPr/>
        </p:nvSpPr>
        <p:spPr bwMode="auto">
          <a:xfrm>
            <a:off x="5867400" y="16002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Michael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8" name="Line 295"/>
          <p:cNvSpPr>
            <a:spLocks noChangeShapeType="1"/>
          </p:cNvSpPr>
          <p:nvPr/>
        </p:nvSpPr>
        <p:spPr bwMode="auto">
          <a:xfrm>
            <a:off x="6019800" y="2743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019800" y="18288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     d - 1808</a:t>
            </a:r>
            <a:endParaRPr lang="en-US" sz="1100" dirty="0"/>
          </a:p>
        </p:txBody>
      </p:sp>
      <p:sp>
        <p:nvSpPr>
          <p:cNvPr id="70" name="Text Box 299"/>
          <p:cNvSpPr txBox="1">
            <a:spLocks noChangeArrowheads="1"/>
          </p:cNvSpPr>
          <p:nvPr/>
        </p:nvSpPr>
        <p:spPr bwMode="auto">
          <a:xfrm>
            <a:off x="6019800" y="25146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Magdalena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71" name="Line 290"/>
          <p:cNvSpPr>
            <a:spLocks noChangeShapeType="1"/>
          </p:cNvSpPr>
          <p:nvPr/>
        </p:nvSpPr>
        <p:spPr bwMode="auto">
          <a:xfrm>
            <a:off x="6934200" y="137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Line 374"/>
          <p:cNvSpPr>
            <a:spLocks noChangeShapeType="1"/>
          </p:cNvSpPr>
          <p:nvPr/>
        </p:nvSpPr>
        <p:spPr bwMode="auto">
          <a:xfrm>
            <a:off x="6934200" y="1371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Text Box 375"/>
          <p:cNvSpPr txBox="1">
            <a:spLocks noChangeArrowheads="1"/>
          </p:cNvSpPr>
          <p:nvPr/>
        </p:nvSpPr>
        <p:spPr bwMode="auto">
          <a:xfrm>
            <a:off x="6858000" y="11430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Philip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4" name="Line 295"/>
          <p:cNvSpPr>
            <a:spLocks noChangeShapeType="1"/>
          </p:cNvSpPr>
          <p:nvPr/>
        </p:nvSpPr>
        <p:spPr bwMode="auto">
          <a:xfrm>
            <a:off x="6934200" y="2286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6934200" y="13716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     d - 1794</a:t>
            </a:r>
            <a:endParaRPr lang="en-US" sz="1100" dirty="0"/>
          </a:p>
        </p:txBody>
      </p:sp>
      <p:sp>
        <p:nvSpPr>
          <p:cNvPr id="76" name="Text Box 299"/>
          <p:cNvSpPr txBox="1">
            <a:spLocks noChangeArrowheads="1"/>
          </p:cNvSpPr>
          <p:nvPr/>
        </p:nvSpPr>
        <p:spPr bwMode="auto">
          <a:xfrm>
            <a:off x="6934200" y="20574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Elizabeth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80" name="Line 374"/>
          <p:cNvSpPr>
            <a:spLocks noChangeShapeType="1"/>
          </p:cNvSpPr>
          <p:nvPr/>
        </p:nvSpPr>
        <p:spPr bwMode="auto">
          <a:xfrm>
            <a:off x="7848600" y="914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Text Box 375"/>
          <p:cNvSpPr txBox="1">
            <a:spLocks noChangeArrowheads="1"/>
          </p:cNvSpPr>
          <p:nvPr/>
        </p:nvSpPr>
        <p:spPr bwMode="auto">
          <a:xfrm>
            <a:off x="7696200" y="6858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George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2" name="Line 295"/>
          <p:cNvSpPr>
            <a:spLocks noChangeShapeType="1"/>
          </p:cNvSpPr>
          <p:nvPr/>
        </p:nvSpPr>
        <p:spPr bwMode="auto">
          <a:xfrm>
            <a:off x="78486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6553200" y="4572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     d - 1751</a:t>
            </a:r>
            <a:endParaRPr lang="en-US" sz="1100" dirty="0"/>
          </a:p>
        </p:txBody>
      </p:sp>
      <p:sp>
        <p:nvSpPr>
          <p:cNvPr id="84" name="Text Box 299"/>
          <p:cNvSpPr txBox="1">
            <a:spLocks noChangeArrowheads="1"/>
          </p:cNvSpPr>
          <p:nvPr/>
        </p:nvSpPr>
        <p:spPr bwMode="auto">
          <a:xfrm>
            <a:off x="7848600" y="1600200"/>
            <a:ext cx="685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</a:rPr>
              <a:t>Ann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87" name="Text Box 375"/>
          <p:cNvSpPr txBox="1">
            <a:spLocks noChangeArrowheads="1"/>
          </p:cNvSpPr>
          <p:nvPr/>
        </p:nvSpPr>
        <p:spPr bwMode="auto">
          <a:xfrm>
            <a:off x="6553200" y="2286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John Taylor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9" name="Text Box 51"/>
          <p:cNvSpPr txBox="1">
            <a:spLocks noChangeArrowheads="1"/>
          </p:cNvSpPr>
          <p:nvPr/>
        </p:nvSpPr>
        <p:spPr bwMode="auto">
          <a:xfrm>
            <a:off x="4572000" y="57912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Fianna</a:t>
            </a: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Knaub</a:t>
            </a:r>
          </a:p>
        </p:txBody>
      </p:sp>
      <p:sp>
        <p:nvSpPr>
          <p:cNvPr id="85" name="Line 126"/>
          <p:cNvSpPr>
            <a:spLocks noChangeShapeType="1"/>
          </p:cNvSpPr>
          <p:nvPr/>
        </p:nvSpPr>
        <p:spPr bwMode="auto">
          <a:xfrm>
            <a:off x="4648200" y="446279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 Box 138"/>
          <p:cNvSpPr txBox="1">
            <a:spLocks noChangeArrowheads="1"/>
          </p:cNvSpPr>
          <p:nvPr/>
        </p:nvSpPr>
        <p:spPr bwMode="auto">
          <a:xfrm>
            <a:off x="4648200" y="4234190"/>
            <a:ext cx="9906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John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Hengst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Line 174"/>
          <p:cNvSpPr>
            <a:spLocks noChangeShapeType="1"/>
          </p:cNvSpPr>
          <p:nvPr/>
        </p:nvSpPr>
        <p:spPr bwMode="auto">
          <a:xfrm>
            <a:off x="4648200" y="601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Line 236"/>
          <p:cNvSpPr>
            <a:spLocks noChangeShapeType="1"/>
          </p:cNvSpPr>
          <p:nvPr/>
        </p:nvSpPr>
        <p:spPr bwMode="auto">
          <a:xfrm>
            <a:off x="7620000" y="278639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Line 248"/>
          <p:cNvSpPr>
            <a:spLocks noChangeShapeType="1"/>
          </p:cNvSpPr>
          <p:nvPr/>
        </p:nvSpPr>
        <p:spPr bwMode="auto">
          <a:xfrm>
            <a:off x="6553200" y="331979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Line 256"/>
          <p:cNvSpPr>
            <a:spLocks noChangeShapeType="1"/>
          </p:cNvSpPr>
          <p:nvPr/>
        </p:nvSpPr>
        <p:spPr bwMode="auto">
          <a:xfrm>
            <a:off x="7620000" y="377699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Line 264"/>
          <p:cNvSpPr>
            <a:spLocks noChangeShapeType="1"/>
          </p:cNvSpPr>
          <p:nvPr/>
        </p:nvSpPr>
        <p:spPr bwMode="auto">
          <a:xfrm>
            <a:off x="6553200" y="431039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Line 268"/>
          <p:cNvSpPr>
            <a:spLocks noChangeShapeType="1"/>
          </p:cNvSpPr>
          <p:nvPr/>
        </p:nvSpPr>
        <p:spPr bwMode="auto">
          <a:xfrm>
            <a:off x="5562600" y="385319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Line 271"/>
          <p:cNvSpPr>
            <a:spLocks noChangeShapeType="1"/>
          </p:cNvSpPr>
          <p:nvPr/>
        </p:nvSpPr>
        <p:spPr bwMode="auto">
          <a:xfrm>
            <a:off x="5562600" y="6400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Line 272"/>
          <p:cNvSpPr>
            <a:spLocks noChangeShapeType="1"/>
          </p:cNvSpPr>
          <p:nvPr/>
        </p:nvSpPr>
        <p:spPr bwMode="auto">
          <a:xfrm>
            <a:off x="5562600" y="560579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 Box 273"/>
          <p:cNvSpPr txBox="1">
            <a:spLocks noChangeArrowheads="1"/>
          </p:cNvSpPr>
          <p:nvPr/>
        </p:nvSpPr>
        <p:spPr bwMode="auto">
          <a:xfrm>
            <a:off x="5486400" y="362459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Joseph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Hengst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 Box 274"/>
          <p:cNvSpPr txBox="1">
            <a:spLocks noChangeArrowheads="1"/>
          </p:cNvSpPr>
          <p:nvPr/>
        </p:nvSpPr>
        <p:spPr bwMode="auto">
          <a:xfrm>
            <a:off x="5486400" y="4691390"/>
            <a:ext cx="1219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Sarah Conway</a:t>
            </a:r>
          </a:p>
        </p:txBody>
      </p:sp>
      <p:sp>
        <p:nvSpPr>
          <p:cNvPr id="98" name="Text Box 275"/>
          <p:cNvSpPr txBox="1">
            <a:spLocks noChangeArrowheads="1"/>
          </p:cNvSpPr>
          <p:nvPr/>
        </p:nvSpPr>
        <p:spPr bwMode="auto">
          <a:xfrm>
            <a:off x="5486400" y="5377190"/>
            <a:ext cx="1066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Henry Knaub</a:t>
            </a:r>
          </a:p>
        </p:txBody>
      </p:sp>
      <p:sp>
        <p:nvSpPr>
          <p:cNvPr id="99" name="Text Box 276"/>
          <p:cNvSpPr txBox="1">
            <a:spLocks noChangeArrowheads="1"/>
          </p:cNvSpPr>
          <p:nvPr/>
        </p:nvSpPr>
        <p:spPr bwMode="auto">
          <a:xfrm>
            <a:off x="5486400" y="61722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Elizabeth Neff</a:t>
            </a:r>
          </a:p>
        </p:txBody>
      </p:sp>
      <p:sp>
        <p:nvSpPr>
          <p:cNvPr id="100" name="Text Box 277"/>
          <p:cNvSpPr txBox="1">
            <a:spLocks noChangeArrowheads="1"/>
          </p:cNvSpPr>
          <p:nvPr/>
        </p:nvSpPr>
        <p:spPr bwMode="auto">
          <a:xfrm>
            <a:off x="6477000" y="3091190"/>
            <a:ext cx="1219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Michael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</a:rPr>
              <a:t>Hengst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1" name="Text Box 278"/>
          <p:cNvSpPr txBox="1">
            <a:spLocks noChangeArrowheads="1"/>
          </p:cNvSpPr>
          <p:nvPr/>
        </p:nvSpPr>
        <p:spPr bwMode="auto">
          <a:xfrm>
            <a:off x="6477000" y="408179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Juliana </a:t>
            </a:r>
            <a:r>
              <a:rPr lang="en-US" sz="1200" dirty="0" err="1">
                <a:latin typeface="Times New Roman" pitchFamily="18" charset="0"/>
              </a:rPr>
              <a:t>Harbaugh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02" name="Text Box 301"/>
          <p:cNvSpPr txBox="1">
            <a:spLocks noChangeArrowheads="1"/>
          </p:cNvSpPr>
          <p:nvPr/>
        </p:nvSpPr>
        <p:spPr bwMode="auto">
          <a:xfrm>
            <a:off x="7543800" y="2557790"/>
            <a:ext cx="1219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Michael </a:t>
            </a:r>
            <a:r>
              <a:rPr lang="en-US" sz="1200" dirty="0" err="1">
                <a:solidFill>
                  <a:srgbClr val="FF0000"/>
                </a:solidFill>
                <a:latin typeface="Times New Roman" pitchFamily="18" charset="0"/>
              </a:rPr>
              <a:t>Hengst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3" name="Text Box 302"/>
          <p:cNvSpPr txBox="1">
            <a:spLocks noChangeArrowheads="1"/>
          </p:cNvSpPr>
          <p:nvPr/>
        </p:nvSpPr>
        <p:spPr bwMode="auto">
          <a:xfrm>
            <a:off x="7620000" y="3548390"/>
            <a:ext cx="1066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Maria </a:t>
            </a:r>
            <a:r>
              <a:rPr lang="en-US" sz="1200" dirty="0" err="1">
                <a:latin typeface="Times New Roman" pitchFamily="18" charset="0"/>
              </a:rPr>
              <a:t>Meckel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104" name="Line 339"/>
          <p:cNvSpPr>
            <a:spLocks noChangeShapeType="1"/>
          </p:cNvSpPr>
          <p:nvPr/>
        </p:nvSpPr>
        <p:spPr bwMode="auto">
          <a:xfrm>
            <a:off x="4648200" y="4462790"/>
            <a:ext cx="0" cy="15570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Line 342"/>
          <p:cNvSpPr>
            <a:spLocks noChangeShapeType="1"/>
          </p:cNvSpPr>
          <p:nvPr/>
        </p:nvSpPr>
        <p:spPr bwMode="auto">
          <a:xfrm>
            <a:off x="5562600" y="491999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Line 344"/>
          <p:cNvSpPr>
            <a:spLocks noChangeShapeType="1"/>
          </p:cNvSpPr>
          <p:nvPr/>
        </p:nvSpPr>
        <p:spPr bwMode="auto">
          <a:xfrm>
            <a:off x="5562600" y="385319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Line 346"/>
          <p:cNvSpPr>
            <a:spLocks noChangeShapeType="1"/>
          </p:cNvSpPr>
          <p:nvPr/>
        </p:nvSpPr>
        <p:spPr bwMode="auto">
          <a:xfrm>
            <a:off x="5562600" y="5605790"/>
            <a:ext cx="0" cy="7950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Line 253"/>
          <p:cNvSpPr>
            <a:spLocks noChangeShapeType="1"/>
          </p:cNvSpPr>
          <p:nvPr/>
        </p:nvSpPr>
        <p:spPr bwMode="auto">
          <a:xfrm>
            <a:off x="7620000" y="278639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" name="Line 253"/>
          <p:cNvSpPr>
            <a:spLocks noChangeShapeType="1"/>
          </p:cNvSpPr>
          <p:nvPr/>
        </p:nvSpPr>
        <p:spPr bwMode="auto">
          <a:xfrm>
            <a:off x="6553200" y="331979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4648200" y="6019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1847 - </a:t>
            </a:r>
            <a:endParaRPr lang="en-US" sz="1100" dirty="0"/>
          </a:p>
        </p:txBody>
      </p:sp>
      <p:sp>
        <p:nvSpPr>
          <p:cNvPr id="111" name="TextBox 110"/>
          <p:cNvSpPr txBox="1"/>
          <p:nvPr/>
        </p:nvSpPr>
        <p:spPr>
          <a:xfrm>
            <a:off x="4648200" y="446279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1844 - 1934</a:t>
            </a:r>
            <a:endParaRPr lang="en-US" sz="1100" dirty="0"/>
          </a:p>
        </p:txBody>
      </p:sp>
      <p:sp>
        <p:nvSpPr>
          <p:cNvPr id="112" name="TextBox 111"/>
          <p:cNvSpPr txBox="1"/>
          <p:nvPr/>
        </p:nvSpPr>
        <p:spPr>
          <a:xfrm>
            <a:off x="5562600" y="491999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1818 - 1899</a:t>
            </a:r>
            <a:endParaRPr lang="en-US" sz="11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562600" y="385319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1814 - 1899</a:t>
            </a:r>
            <a:endParaRPr lang="en-US" sz="1100" dirty="0"/>
          </a:p>
        </p:txBody>
      </p:sp>
      <p:sp>
        <p:nvSpPr>
          <p:cNvPr id="114" name="TextBox 113"/>
          <p:cNvSpPr txBox="1"/>
          <p:nvPr/>
        </p:nvSpPr>
        <p:spPr>
          <a:xfrm>
            <a:off x="7620000" y="278639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1732 - 1802</a:t>
            </a:r>
            <a:endParaRPr lang="en-US" sz="1100" dirty="0"/>
          </a:p>
        </p:txBody>
      </p:sp>
      <p:sp>
        <p:nvSpPr>
          <p:cNvPr id="115" name="TextBox 114"/>
          <p:cNvSpPr txBox="1"/>
          <p:nvPr/>
        </p:nvSpPr>
        <p:spPr>
          <a:xfrm>
            <a:off x="7696200" y="377699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1735 - </a:t>
            </a:r>
            <a:endParaRPr lang="en-US" sz="1100" dirty="0"/>
          </a:p>
        </p:txBody>
      </p:sp>
      <p:sp>
        <p:nvSpPr>
          <p:cNvPr id="116" name="TextBox 115"/>
          <p:cNvSpPr txBox="1"/>
          <p:nvPr/>
        </p:nvSpPr>
        <p:spPr>
          <a:xfrm>
            <a:off x="6629400" y="431039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1772 - 1852</a:t>
            </a:r>
            <a:endParaRPr lang="en-US" sz="11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553200" y="331979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1771 - 1834</a:t>
            </a:r>
            <a:endParaRPr lang="en-US" sz="11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562600" y="560579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1815 - </a:t>
            </a:r>
            <a:endParaRPr lang="en-US" sz="1100" dirty="0"/>
          </a:p>
        </p:txBody>
      </p:sp>
      <p:sp>
        <p:nvSpPr>
          <p:cNvPr id="121" name="TextBox 120"/>
          <p:cNvSpPr txBox="1"/>
          <p:nvPr/>
        </p:nvSpPr>
        <p:spPr>
          <a:xfrm>
            <a:off x="5562600" y="6400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1810 - </a:t>
            </a:r>
            <a:endParaRPr lang="en-US" sz="1100" dirty="0"/>
          </a:p>
        </p:txBody>
      </p:sp>
      <p:cxnSp>
        <p:nvCxnSpPr>
          <p:cNvPr id="126" name="Straight Connector 125"/>
          <p:cNvCxnSpPr/>
          <p:nvPr/>
        </p:nvCxnSpPr>
        <p:spPr>
          <a:xfrm rot="5400000" flipH="1" flipV="1">
            <a:off x="1600200" y="22098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 Box 32"/>
          <p:cNvSpPr txBox="1">
            <a:spLocks noChangeArrowheads="1"/>
          </p:cNvSpPr>
          <p:nvPr/>
        </p:nvSpPr>
        <p:spPr bwMode="auto">
          <a:xfrm>
            <a:off x="2057400" y="14478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John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Einzig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8" name="Rectangle 50"/>
          <p:cNvSpPr>
            <a:spLocks noChangeArrowheads="1"/>
          </p:cNvSpPr>
          <p:nvPr/>
        </p:nvSpPr>
        <p:spPr bwMode="auto">
          <a:xfrm>
            <a:off x="2133600" y="2362200"/>
            <a:ext cx="1143000" cy="4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Annie Mary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Schleich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 Box 52"/>
          <p:cNvSpPr txBox="1">
            <a:spLocks noChangeArrowheads="1"/>
          </p:cNvSpPr>
          <p:nvPr/>
        </p:nvSpPr>
        <p:spPr bwMode="auto">
          <a:xfrm>
            <a:off x="3886200" y="1295400"/>
            <a:ext cx="1524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Barbara Rupp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 Box 139"/>
          <p:cNvSpPr txBox="1">
            <a:spLocks noChangeArrowheads="1"/>
          </p:cNvSpPr>
          <p:nvPr/>
        </p:nvSpPr>
        <p:spPr bwMode="auto">
          <a:xfrm>
            <a:off x="3048000" y="914400"/>
            <a:ext cx="10668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David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Einzig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31" name="Line 267"/>
          <p:cNvSpPr>
            <a:spLocks noChangeShapeType="1"/>
          </p:cNvSpPr>
          <p:nvPr/>
        </p:nvSpPr>
        <p:spPr bwMode="auto">
          <a:xfrm>
            <a:off x="3048000" y="114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" name="Line 267"/>
          <p:cNvSpPr>
            <a:spLocks noChangeShapeType="1"/>
          </p:cNvSpPr>
          <p:nvPr/>
        </p:nvSpPr>
        <p:spPr bwMode="auto">
          <a:xfrm>
            <a:off x="30480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" name="Line 267"/>
          <p:cNvSpPr>
            <a:spLocks noChangeShapeType="1"/>
          </p:cNvSpPr>
          <p:nvPr/>
        </p:nvSpPr>
        <p:spPr bwMode="auto">
          <a:xfrm>
            <a:off x="2133600" y="2743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" name="Line 267"/>
          <p:cNvSpPr>
            <a:spLocks noChangeShapeType="1"/>
          </p:cNvSpPr>
          <p:nvPr/>
        </p:nvSpPr>
        <p:spPr bwMode="auto">
          <a:xfrm>
            <a:off x="2133600" y="167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35" name="Straight Connector 134"/>
          <p:cNvCxnSpPr/>
          <p:nvPr/>
        </p:nvCxnSpPr>
        <p:spPr>
          <a:xfrm rot="5400000" flipH="1" flipV="1">
            <a:off x="2514600" y="16764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3048000" y="1143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1829 - 1908 </a:t>
            </a:r>
            <a:endParaRPr lang="en-US" sz="1100" dirty="0"/>
          </a:p>
        </p:txBody>
      </p:sp>
      <p:sp>
        <p:nvSpPr>
          <p:cNvPr id="137" name="TextBox 136"/>
          <p:cNvSpPr txBox="1"/>
          <p:nvPr/>
        </p:nvSpPr>
        <p:spPr>
          <a:xfrm>
            <a:off x="3048000" y="2209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1829 - 1911</a:t>
            </a:r>
            <a:endParaRPr lang="en-US" sz="1100" dirty="0"/>
          </a:p>
        </p:txBody>
      </p:sp>
      <p:sp>
        <p:nvSpPr>
          <p:cNvPr id="138" name="TextBox 137"/>
          <p:cNvSpPr txBox="1"/>
          <p:nvPr/>
        </p:nvSpPr>
        <p:spPr>
          <a:xfrm>
            <a:off x="2133600" y="1676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1859 </a:t>
            </a:r>
            <a:r>
              <a:rPr lang="en-US" sz="1100" dirty="0" smtClean="0"/>
              <a:t>- 1939</a:t>
            </a:r>
            <a:endParaRPr lang="en-US" sz="1100" dirty="0"/>
          </a:p>
        </p:txBody>
      </p:sp>
      <p:sp>
        <p:nvSpPr>
          <p:cNvPr id="139" name="TextBox 138"/>
          <p:cNvSpPr txBox="1"/>
          <p:nvPr/>
        </p:nvSpPr>
        <p:spPr>
          <a:xfrm>
            <a:off x="2133600" y="2743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1863 - 1914 </a:t>
            </a:r>
            <a:endParaRPr lang="en-US" sz="1100" dirty="0"/>
          </a:p>
        </p:txBody>
      </p:sp>
      <p:sp>
        <p:nvSpPr>
          <p:cNvPr id="122" name="TextBox 121"/>
          <p:cNvSpPr txBox="1"/>
          <p:nvPr/>
        </p:nvSpPr>
        <p:spPr>
          <a:xfrm>
            <a:off x="1981200" y="0"/>
            <a:ext cx="4370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Our Taylor  ~ </a:t>
            </a:r>
            <a:r>
              <a:rPr lang="en-US" sz="2000" b="1" i="1" dirty="0" err="1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Einsig</a:t>
            </a:r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 ~ </a:t>
            </a:r>
            <a:r>
              <a:rPr lang="en-US" sz="2000" b="1" i="1" dirty="0" err="1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Hengst</a:t>
            </a:r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 Line</a:t>
            </a:r>
            <a:endParaRPr lang="en-US" sz="2000" b="1" i="1" dirty="0">
              <a:solidFill>
                <a:schemeClr val="accent3">
                  <a:lumMod val="5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124" name="Text Box 139"/>
          <p:cNvSpPr txBox="1">
            <a:spLocks noChangeArrowheads="1"/>
          </p:cNvSpPr>
          <p:nvPr/>
        </p:nvSpPr>
        <p:spPr bwMode="auto">
          <a:xfrm>
            <a:off x="3962400" y="457200"/>
            <a:ext cx="1066800" cy="26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4113" tIns="42056" rIns="84113" bIns="42056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David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</a:rPr>
              <a:t>Einzig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5" name="Line 267"/>
          <p:cNvSpPr>
            <a:spLocks noChangeShapeType="1"/>
          </p:cNvSpPr>
          <p:nvPr/>
        </p:nvSpPr>
        <p:spPr bwMode="auto">
          <a:xfrm>
            <a:off x="3962400" y="685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0" name="Line 267"/>
          <p:cNvSpPr>
            <a:spLocks noChangeShapeType="1"/>
          </p:cNvSpPr>
          <p:nvPr/>
        </p:nvSpPr>
        <p:spPr bwMode="auto">
          <a:xfrm>
            <a:off x="3962400" y="1524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3962400" y="685800"/>
            <a:ext cx="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3962400" y="6858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1807 – 1840’s </a:t>
            </a:r>
            <a:endParaRPr lang="en-US" sz="1100" dirty="0"/>
          </a:p>
        </p:txBody>
      </p:sp>
      <p:sp>
        <p:nvSpPr>
          <p:cNvPr id="143" name="TextBox 142"/>
          <p:cNvSpPr txBox="1"/>
          <p:nvPr/>
        </p:nvSpPr>
        <p:spPr>
          <a:xfrm>
            <a:off x="3962400" y="1524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b. 1</a:t>
            </a:r>
            <a:r>
              <a:rPr lang="en-US" sz="1100" dirty="0" smtClean="0"/>
              <a:t>809 </a:t>
            </a:r>
            <a:endParaRPr lang="en-US" sz="1100" dirty="0"/>
          </a:p>
        </p:txBody>
      </p:sp>
      <p:sp>
        <p:nvSpPr>
          <p:cNvPr id="146" name="Text Box 52"/>
          <p:cNvSpPr txBox="1">
            <a:spLocks noChangeArrowheads="1"/>
          </p:cNvSpPr>
          <p:nvPr/>
        </p:nvSpPr>
        <p:spPr bwMode="auto">
          <a:xfrm>
            <a:off x="2971800" y="1981200"/>
            <a:ext cx="1524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Christianna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Ross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169</Words>
  <Application>Microsoft Office PowerPoint</Application>
  <PresentationFormat>On-screen Show (4:3)</PresentationFormat>
  <Paragraphs>68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Boog</dc:creator>
  <cp:lastModifiedBy>Scarlet Lady</cp:lastModifiedBy>
  <cp:revision>78</cp:revision>
  <dcterms:created xsi:type="dcterms:W3CDTF">2010-09-30T16:23:40Z</dcterms:created>
  <dcterms:modified xsi:type="dcterms:W3CDTF">2015-08-31T13:09:43Z</dcterms:modified>
</cp:coreProperties>
</file>