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117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71600" y="4800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-990600" y="2286000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3505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1066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2819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838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276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Dorothy Klinger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572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 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2590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600200" y="28194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1981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3657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3429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Hattie  Arnold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81000" y="38100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4800" y="1066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3716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</a:t>
            </a:r>
            <a:r>
              <a:rPr lang="en-US" sz="1100" smtClean="0"/>
              <a:t>- </a:t>
            </a:r>
            <a:r>
              <a:rPr lang="en-US" sz="1100" smtClean="0"/>
              <a:t>1988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1447800" y="4800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1903 - 1985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1143000" y="1981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1874 - 1957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365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1883 - 1950</a:t>
            </a:r>
            <a:endParaRPr lang="en-US" sz="1100" dirty="0"/>
          </a:p>
        </p:txBody>
      </p:sp>
      <p:cxnSp>
        <p:nvCxnSpPr>
          <p:cNvPr id="42" name="Curved Connector 41"/>
          <p:cNvCxnSpPr/>
          <p:nvPr/>
        </p:nvCxnSpPr>
        <p:spPr>
          <a:xfrm rot="16200000" flipV="1">
            <a:off x="114300" y="4305300"/>
            <a:ext cx="1371600" cy="3810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00" y="5181600"/>
            <a:ext cx="16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Boog’s Mother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90600" y="1752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  U. 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256"/>
          <p:cNvSpPr>
            <a:spLocks noChangeShapeType="1"/>
          </p:cNvSpPr>
          <p:nvPr/>
        </p:nvSpPr>
        <p:spPr bwMode="auto">
          <a:xfrm>
            <a:off x="44958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267"/>
          <p:cNvSpPr>
            <a:spLocks noChangeShapeType="1"/>
          </p:cNvSpPr>
          <p:nvPr/>
        </p:nvSpPr>
        <p:spPr bwMode="auto">
          <a:xfrm>
            <a:off x="35052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Line 268"/>
          <p:cNvSpPr>
            <a:spLocks noChangeShapeType="1"/>
          </p:cNvSpPr>
          <p:nvPr/>
        </p:nvSpPr>
        <p:spPr bwMode="auto">
          <a:xfrm>
            <a:off x="3505200" y="56819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Text Box 271"/>
          <p:cNvSpPr txBox="1">
            <a:spLocks noChangeArrowheads="1"/>
          </p:cNvSpPr>
          <p:nvPr/>
        </p:nvSpPr>
        <p:spPr bwMode="auto">
          <a:xfrm>
            <a:off x="3505200" y="545339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Tobias Bentz</a:t>
            </a:r>
          </a:p>
        </p:txBody>
      </p:sp>
      <p:sp>
        <p:nvSpPr>
          <p:cNvPr id="87" name="Text Box 272"/>
          <p:cNvSpPr txBox="1">
            <a:spLocks noChangeArrowheads="1"/>
          </p:cNvSpPr>
          <p:nvPr/>
        </p:nvSpPr>
        <p:spPr bwMode="auto">
          <a:xfrm>
            <a:off x="3505200" y="32004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Annie </a:t>
            </a:r>
            <a:endParaRPr lang="en-US" sz="1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Sollenberger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" name="Text Box 305"/>
          <p:cNvSpPr txBox="1">
            <a:spLocks noChangeArrowheads="1"/>
          </p:cNvSpPr>
          <p:nvPr/>
        </p:nvSpPr>
        <p:spPr bwMode="auto">
          <a:xfrm>
            <a:off x="4495800" y="3886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Diller</a:t>
            </a:r>
          </a:p>
        </p:txBody>
      </p:sp>
      <p:sp>
        <p:nvSpPr>
          <p:cNvPr id="93" name="Line 313"/>
          <p:cNvSpPr>
            <a:spLocks noChangeShapeType="1"/>
          </p:cNvSpPr>
          <p:nvPr/>
        </p:nvSpPr>
        <p:spPr bwMode="auto">
          <a:xfrm>
            <a:off x="4419600" y="514859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Text Box 315"/>
          <p:cNvSpPr txBox="1">
            <a:spLocks noChangeArrowheads="1"/>
          </p:cNvSpPr>
          <p:nvPr/>
        </p:nvSpPr>
        <p:spPr bwMode="auto">
          <a:xfrm>
            <a:off x="4419600" y="28194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Jacob </a:t>
            </a:r>
            <a:endParaRPr lang="en-US" sz="1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Sollenberger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5" name="Line 316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317"/>
          <p:cNvSpPr>
            <a:spLocks noChangeShapeType="1"/>
          </p:cNvSpPr>
          <p:nvPr/>
        </p:nvSpPr>
        <p:spPr bwMode="auto">
          <a:xfrm>
            <a:off x="54102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318"/>
          <p:cNvSpPr>
            <a:spLocks noChangeShapeType="1"/>
          </p:cNvSpPr>
          <p:nvPr/>
        </p:nvSpPr>
        <p:spPr bwMode="auto">
          <a:xfrm>
            <a:off x="5410200" y="2895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319"/>
          <p:cNvSpPr txBox="1">
            <a:spLocks noChangeArrowheads="1"/>
          </p:cNvSpPr>
          <p:nvPr/>
        </p:nvSpPr>
        <p:spPr bwMode="auto">
          <a:xfrm>
            <a:off x="5410200" y="24384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Joseph </a:t>
            </a:r>
            <a:endParaRPr lang="en-US" sz="1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Sollenberger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9" name="Line 320"/>
          <p:cNvSpPr>
            <a:spLocks noChangeShapeType="1"/>
          </p:cNvSpPr>
          <p:nvPr/>
        </p:nvSpPr>
        <p:spPr bwMode="auto">
          <a:xfrm>
            <a:off x="5410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Text Box 321"/>
          <p:cNvSpPr txBox="1">
            <a:spLocks noChangeArrowheads="1"/>
          </p:cNvSpPr>
          <p:nvPr/>
        </p:nvSpPr>
        <p:spPr bwMode="auto">
          <a:xfrm>
            <a:off x="5410200" y="3505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>
                <a:latin typeface="Times New Roman" pitchFamily="18" charset="0"/>
              </a:rPr>
              <a:t>Moler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01" name="Line 322"/>
          <p:cNvSpPr>
            <a:spLocks noChangeShapeType="1"/>
          </p:cNvSpPr>
          <p:nvPr/>
        </p:nvSpPr>
        <p:spPr bwMode="auto">
          <a:xfrm>
            <a:off x="63246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Text Box 324"/>
          <p:cNvSpPr txBox="1">
            <a:spLocks noChangeArrowheads="1"/>
          </p:cNvSpPr>
          <p:nvPr/>
        </p:nvSpPr>
        <p:spPr bwMode="auto">
          <a:xfrm>
            <a:off x="6248400" y="2057400"/>
            <a:ext cx="11430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Sollenberger</a:t>
            </a:r>
          </a:p>
        </p:txBody>
      </p:sp>
      <p:sp>
        <p:nvSpPr>
          <p:cNvPr id="110" name="Line 325"/>
          <p:cNvSpPr>
            <a:spLocks noChangeShapeType="1"/>
          </p:cNvSpPr>
          <p:nvPr/>
        </p:nvSpPr>
        <p:spPr bwMode="auto">
          <a:xfrm>
            <a:off x="63246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Text Box 326"/>
          <p:cNvSpPr txBox="1">
            <a:spLocks noChangeArrowheads="1"/>
          </p:cNvSpPr>
          <p:nvPr/>
        </p:nvSpPr>
        <p:spPr bwMode="auto">
          <a:xfrm>
            <a:off x="6248400" y="31242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Barbara </a:t>
            </a:r>
            <a:r>
              <a:rPr lang="en-US" sz="1200" dirty="0" err="1">
                <a:latin typeface="Times New Roman" pitchFamily="18" charset="0"/>
              </a:rPr>
              <a:t>Yockey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14" name="Text Box 331"/>
          <p:cNvSpPr txBox="1">
            <a:spLocks noChangeArrowheads="1"/>
          </p:cNvSpPr>
          <p:nvPr/>
        </p:nvSpPr>
        <p:spPr bwMode="auto">
          <a:xfrm>
            <a:off x="3429000" y="1447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Luther Arnold</a:t>
            </a:r>
          </a:p>
        </p:txBody>
      </p:sp>
      <p:sp>
        <p:nvSpPr>
          <p:cNvPr id="115" name="Line 332"/>
          <p:cNvSpPr>
            <a:spLocks noChangeShapeType="1"/>
          </p:cNvSpPr>
          <p:nvPr/>
        </p:nvSpPr>
        <p:spPr bwMode="auto">
          <a:xfrm>
            <a:off x="8153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334"/>
          <p:cNvSpPr>
            <a:spLocks noChangeShapeType="1"/>
          </p:cNvSpPr>
          <p:nvPr/>
        </p:nvSpPr>
        <p:spPr bwMode="auto">
          <a:xfrm>
            <a:off x="35052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339"/>
          <p:cNvSpPr>
            <a:spLocks noChangeShapeType="1"/>
          </p:cNvSpPr>
          <p:nvPr/>
        </p:nvSpPr>
        <p:spPr bwMode="auto">
          <a:xfrm>
            <a:off x="72390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Text Box 341"/>
          <p:cNvSpPr txBox="1">
            <a:spLocks noChangeArrowheads="1"/>
          </p:cNvSpPr>
          <p:nvPr/>
        </p:nvSpPr>
        <p:spPr bwMode="auto">
          <a:xfrm>
            <a:off x="7162800" y="1600200"/>
            <a:ext cx="11430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Sollenberger</a:t>
            </a:r>
          </a:p>
        </p:txBody>
      </p:sp>
      <p:sp>
        <p:nvSpPr>
          <p:cNvPr id="125" name="Line 342"/>
          <p:cNvSpPr>
            <a:spLocks noChangeShapeType="1"/>
          </p:cNvSpPr>
          <p:nvPr/>
        </p:nvSpPr>
        <p:spPr bwMode="auto">
          <a:xfrm>
            <a:off x="72390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Text Box 343"/>
          <p:cNvSpPr txBox="1">
            <a:spLocks noChangeArrowheads="1"/>
          </p:cNvSpPr>
          <p:nvPr/>
        </p:nvSpPr>
        <p:spPr bwMode="auto">
          <a:xfrm>
            <a:off x="7315200" y="25908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Sarah</a:t>
            </a:r>
          </a:p>
        </p:txBody>
      </p:sp>
      <p:sp>
        <p:nvSpPr>
          <p:cNvPr id="130" name="Text Box 347"/>
          <p:cNvSpPr txBox="1">
            <a:spLocks noChangeArrowheads="1"/>
          </p:cNvSpPr>
          <p:nvPr/>
        </p:nvSpPr>
        <p:spPr bwMode="auto">
          <a:xfrm>
            <a:off x="8153400" y="22098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Maria</a:t>
            </a:r>
          </a:p>
        </p:txBody>
      </p:sp>
      <p:sp>
        <p:nvSpPr>
          <p:cNvPr id="131" name="Text Box 348"/>
          <p:cNvSpPr txBox="1">
            <a:spLocks noChangeArrowheads="1"/>
          </p:cNvSpPr>
          <p:nvPr/>
        </p:nvSpPr>
        <p:spPr bwMode="auto">
          <a:xfrm>
            <a:off x="8077200" y="11430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Ulrich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Sollenberger</a:t>
            </a:r>
          </a:p>
        </p:txBody>
      </p:sp>
      <p:sp>
        <p:nvSpPr>
          <p:cNvPr id="144" name="Line 363"/>
          <p:cNvSpPr>
            <a:spLocks noChangeShapeType="1"/>
          </p:cNvSpPr>
          <p:nvPr/>
        </p:nvSpPr>
        <p:spPr bwMode="auto">
          <a:xfrm>
            <a:off x="8153400" y="160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9" name="Straight Connector 148"/>
          <p:cNvCxnSpPr/>
          <p:nvPr/>
        </p:nvCxnSpPr>
        <p:spPr>
          <a:xfrm rot="5400000" flipH="1" flipV="1">
            <a:off x="2514601" y="2667001"/>
            <a:ext cx="198119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0800000">
            <a:off x="3505200" y="3657600"/>
            <a:ext cx="0" cy="2010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81400" y="56819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1853 - 1934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5410200" y="2895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1798 - 1882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495800" y="3276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1832 - 1899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505200" y="1676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1868 - 1930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495800" y="4114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1829 - 1912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05200" y="3657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1864 - 1920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10200" y="3733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1805 - 1842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324600" y="3352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1775 - 1836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239000" y="2057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1745 - 1810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8077200" y="1600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1717 - 1767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315200" y="2895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1757 - </a:t>
            </a:r>
            <a:endParaRPr lang="en-US" sz="1100" dirty="0"/>
          </a:p>
        </p:txBody>
      </p:sp>
      <p:sp>
        <p:nvSpPr>
          <p:cNvPr id="148" name="TextBox 147"/>
          <p:cNvSpPr txBox="1"/>
          <p:nvPr/>
        </p:nvSpPr>
        <p:spPr>
          <a:xfrm>
            <a:off x="8229600" y="2438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1732 - </a:t>
            </a:r>
            <a:endParaRPr lang="en-US" sz="1100" dirty="0"/>
          </a:p>
        </p:txBody>
      </p:sp>
      <p:sp>
        <p:nvSpPr>
          <p:cNvPr id="154" name="Line 318"/>
          <p:cNvSpPr>
            <a:spLocks noChangeShapeType="1"/>
          </p:cNvSpPr>
          <p:nvPr/>
        </p:nvSpPr>
        <p:spPr bwMode="auto">
          <a:xfrm>
            <a:off x="63246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318"/>
          <p:cNvSpPr>
            <a:spLocks noChangeShapeType="1"/>
          </p:cNvSpPr>
          <p:nvPr/>
        </p:nvSpPr>
        <p:spPr bwMode="auto">
          <a:xfrm>
            <a:off x="72390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Line 318"/>
          <p:cNvSpPr>
            <a:spLocks noChangeShapeType="1"/>
          </p:cNvSpPr>
          <p:nvPr/>
        </p:nvSpPr>
        <p:spPr bwMode="auto">
          <a:xfrm>
            <a:off x="81534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Line 318"/>
          <p:cNvSpPr>
            <a:spLocks noChangeShapeType="1"/>
          </p:cNvSpPr>
          <p:nvPr/>
        </p:nvSpPr>
        <p:spPr bwMode="auto">
          <a:xfrm>
            <a:off x="4495800" y="3276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Line 313"/>
          <p:cNvSpPr>
            <a:spLocks noChangeShapeType="1"/>
          </p:cNvSpPr>
          <p:nvPr/>
        </p:nvSpPr>
        <p:spPr bwMode="auto">
          <a:xfrm>
            <a:off x="5334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6324600" y="251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1771 - 1855</a:t>
            </a:r>
            <a:endParaRPr lang="en-US" sz="1100" dirty="0"/>
          </a:p>
        </p:txBody>
      </p:sp>
      <p:sp>
        <p:nvSpPr>
          <p:cNvPr id="174" name="Text Box 305"/>
          <p:cNvSpPr txBox="1">
            <a:spLocks noChangeArrowheads="1"/>
          </p:cNvSpPr>
          <p:nvPr/>
        </p:nvSpPr>
        <p:spPr bwMode="auto">
          <a:xfrm>
            <a:off x="4343400" y="4876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Michael Bentz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75" name="Line 316"/>
          <p:cNvSpPr>
            <a:spLocks noChangeShapeType="1"/>
          </p:cNvSpPr>
          <p:nvPr/>
        </p:nvSpPr>
        <p:spPr bwMode="auto">
          <a:xfrm>
            <a:off x="4419600" y="51485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4419600" y="51485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1830 - 1895</a:t>
            </a:r>
            <a:endParaRPr lang="en-US" sz="1100" dirty="0"/>
          </a:p>
        </p:txBody>
      </p:sp>
      <p:sp>
        <p:nvSpPr>
          <p:cNvPr id="177" name="Text Box 305"/>
          <p:cNvSpPr txBox="1">
            <a:spLocks noChangeArrowheads="1"/>
          </p:cNvSpPr>
          <p:nvPr/>
        </p:nvSpPr>
        <p:spPr bwMode="auto">
          <a:xfrm>
            <a:off x="4419600" y="591059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Susan </a:t>
            </a:r>
            <a:r>
              <a:rPr lang="en-US" sz="1200" dirty="0" err="1" smtClean="0">
                <a:latin typeface="Times New Roman" pitchFamily="18" charset="0"/>
              </a:rPr>
              <a:t>Heiges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78" name="Line 316"/>
          <p:cNvSpPr>
            <a:spLocks noChangeShapeType="1"/>
          </p:cNvSpPr>
          <p:nvPr/>
        </p:nvSpPr>
        <p:spPr bwMode="auto">
          <a:xfrm>
            <a:off x="4419600" y="61391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4419600" y="61391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1834 - 1915</a:t>
            </a:r>
            <a:endParaRPr lang="en-US" sz="1100" dirty="0"/>
          </a:p>
        </p:txBody>
      </p:sp>
      <p:sp>
        <p:nvSpPr>
          <p:cNvPr id="185" name="Text Box 305"/>
          <p:cNvSpPr txBox="1">
            <a:spLocks noChangeArrowheads="1"/>
          </p:cNvSpPr>
          <p:nvPr/>
        </p:nvSpPr>
        <p:spPr bwMode="auto">
          <a:xfrm>
            <a:off x="5334000" y="4495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Jacob Bentz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86" name="Line 316"/>
          <p:cNvSpPr>
            <a:spLocks noChangeShapeType="1"/>
          </p:cNvSpPr>
          <p:nvPr/>
        </p:nvSpPr>
        <p:spPr bwMode="auto">
          <a:xfrm>
            <a:off x="53340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5334000" y="4724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1803 - 1874</a:t>
            </a:r>
            <a:endParaRPr lang="en-US" sz="1100" dirty="0"/>
          </a:p>
        </p:txBody>
      </p:sp>
      <p:sp>
        <p:nvSpPr>
          <p:cNvPr id="188" name="Text Box 305"/>
          <p:cNvSpPr txBox="1">
            <a:spLocks noChangeArrowheads="1"/>
          </p:cNvSpPr>
          <p:nvPr/>
        </p:nvSpPr>
        <p:spPr bwMode="auto">
          <a:xfrm>
            <a:off x="7162800" y="3581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John Bentz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89" name="Text Box 305"/>
          <p:cNvSpPr txBox="1">
            <a:spLocks noChangeArrowheads="1"/>
          </p:cNvSpPr>
          <p:nvPr/>
        </p:nvSpPr>
        <p:spPr bwMode="auto">
          <a:xfrm>
            <a:off x="6248400" y="4038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John Bentz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334000" y="5638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1806 - 1851</a:t>
            </a:r>
            <a:endParaRPr lang="en-US" sz="1100" dirty="0"/>
          </a:p>
        </p:txBody>
      </p:sp>
      <p:sp>
        <p:nvSpPr>
          <p:cNvPr id="192" name="Line 339"/>
          <p:cNvSpPr>
            <a:spLocks noChangeShapeType="1"/>
          </p:cNvSpPr>
          <p:nvPr/>
        </p:nvSpPr>
        <p:spPr bwMode="auto">
          <a:xfrm>
            <a:off x="62484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Line 339"/>
          <p:cNvSpPr>
            <a:spLocks noChangeShapeType="1"/>
          </p:cNvSpPr>
          <p:nvPr/>
        </p:nvSpPr>
        <p:spPr bwMode="auto">
          <a:xfrm>
            <a:off x="80772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339"/>
          <p:cNvSpPr>
            <a:spLocks noChangeShapeType="1"/>
          </p:cNvSpPr>
          <p:nvPr/>
        </p:nvSpPr>
        <p:spPr bwMode="auto">
          <a:xfrm>
            <a:off x="53340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Text Box 305"/>
          <p:cNvSpPr txBox="1">
            <a:spLocks noChangeArrowheads="1"/>
          </p:cNvSpPr>
          <p:nvPr/>
        </p:nvSpPr>
        <p:spPr bwMode="auto">
          <a:xfrm>
            <a:off x="5334000" y="51816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</a:t>
            </a:r>
          </a:p>
          <a:p>
            <a:pPr algn="l"/>
            <a:r>
              <a:rPr lang="en-US" sz="1200" dirty="0" err="1" smtClean="0">
                <a:latin typeface="Times New Roman" pitchFamily="18" charset="0"/>
              </a:rPr>
              <a:t>Slothower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96" name="Line 318"/>
          <p:cNvSpPr>
            <a:spLocks noChangeShapeType="1"/>
          </p:cNvSpPr>
          <p:nvPr/>
        </p:nvSpPr>
        <p:spPr bwMode="auto">
          <a:xfrm>
            <a:off x="6248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Line 318"/>
          <p:cNvSpPr>
            <a:spLocks noChangeShapeType="1"/>
          </p:cNvSpPr>
          <p:nvPr/>
        </p:nvSpPr>
        <p:spPr bwMode="auto">
          <a:xfrm>
            <a:off x="8077200" y="3352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Line 339"/>
          <p:cNvSpPr>
            <a:spLocks noChangeShapeType="1"/>
          </p:cNvSpPr>
          <p:nvPr/>
        </p:nvSpPr>
        <p:spPr bwMode="auto">
          <a:xfrm>
            <a:off x="80772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" name="Line 339"/>
          <p:cNvSpPr>
            <a:spLocks noChangeShapeType="1"/>
          </p:cNvSpPr>
          <p:nvPr/>
        </p:nvSpPr>
        <p:spPr bwMode="auto">
          <a:xfrm>
            <a:off x="6248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6324600" y="5105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1780 - 1812</a:t>
            </a:r>
            <a:endParaRPr lang="en-US" sz="11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248400" y="4267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1781 - 1835</a:t>
            </a:r>
            <a:endParaRPr lang="en-US" sz="1100" dirty="0"/>
          </a:p>
        </p:txBody>
      </p:sp>
      <p:sp>
        <p:nvSpPr>
          <p:cNvPr id="202" name="Text Box 305"/>
          <p:cNvSpPr txBox="1">
            <a:spLocks noChangeArrowheads="1"/>
          </p:cNvSpPr>
          <p:nvPr/>
        </p:nvSpPr>
        <p:spPr bwMode="auto">
          <a:xfrm>
            <a:off x="8001000" y="3124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Andres Bentz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03" name="Text Box 305"/>
          <p:cNvSpPr txBox="1">
            <a:spLocks noChangeArrowheads="1"/>
          </p:cNvSpPr>
          <p:nvPr/>
        </p:nvSpPr>
        <p:spPr bwMode="auto">
          <a:xfrm>
            <a:off x="6248400" y="4876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Susanna Lau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04" name="Line 318"/>
          <p:cNvSpPr>
            <a:spLocks noChangeShapeType="1"/>
          </p:cNvSpPr>
          <p:nvPr/>
        </p:nvSpPr>
        <p:spPr bwMode="auto">
          <a:xfrm>
            <a:off x="7162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" name="Line 339"/>
          <p:cNvSpPr>
            <a:spLocks noChangeShapeType="1"/>
          </p:cNvSpPr>
          <p:nvPr/>
        </p:nvSpPr>
        <p:spPr bwMode="auto">
          <a:xfrm>
            <a:off x="71628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" name="Line 339"/>
          <p:cNvSpPr>
            <a:spLocks noChangeShapeType="1"/>
          </p:cNvSpPr>
          <p:nvPr/>
        </p:nvSpPr>
        <p:spPr bwMode="auto">
          <a:xfrm>
            <a:off x="71628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7162800" y="3810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1758 - 1828</a:t>
            </a:r>
            <a:endParaRPr lang="en-US" sz="1100" dirty="0"/>
          </a:p>
        </p:txBody>
      </p:sp>
      <p:sp>
        <p:nvSpPr>
          <p:cNvPr id="208" name="TextBox 207"/>
          <p:cNvSpPr txBox="1"/>
          <p:nvPr/>
        </p:nvSpPr>
        <p:spPr>
          <a:xfrm>
            <a:off x="7239000" y="4648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1750 - 1839</a:t>
            </a:r>
            <a:endParaRPr lang="en-US" sz="1100" dirty="0"/>
          </a:p>
        </p:txBody>
      </p:sp>
      <p:sp>
        <p:nvSpPr>
          <p:cNvPr id="210" name="Text Box 305"/>
          <p:cNvSpPr txBox="1">
            <a:spLocks noChangeArrowheads="1"/>
          </p:cNvSpPr>
          <p:nvPr/>
        </p:nvSpPr>
        <p:spPr bwMode="auto">
          <a:xfrm>
            <a:off x="7162800" y="4419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Marie Swope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1" name="Text Box 305"/>
          <p:cNvSpPr txBox="1">
            <a:spLocks noChangeArrowheads="1"/>
          </p:cNvSpPr>
          <p:nvPr/>
        </p:nvSpPr>
        <p:spPr bwMode="auto">
          <a:xfrm>
            <a:off x="8077200" y="3962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 smtClean="0">
                <a:latin typeface="Times New Roman" pitchFamily="18" charset="0"/>
              </a:rPr>
              <a:t>Otilla</a:t>
            </a:r>
            <a:r>
              <a:rPr lang="en-US" sz="1200" dirty="0" smtClean="0">
                <a:latin typeface="Times New Roman" pitchFamily="18" charset="0"/>
              </a:rPr>
              <a:t> Lang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33" name="Text Box 305"/>
          <p:cNvSpPr txBox="1">
            <a:spLocks noChangeArrowheads="1"/>
          </p:cNvSpPr>
          <p:nvPr/>
        </p:nvSpPr>
        <p:spPr bwMode="auto">
          <a:xfrm rot="20629708">
            <a:off x="2445112" y="2458138"/>
            <a:ext cx="1827029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Illegitimate      Child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7" name="Text Box 305"/>
          <p:cNvSpPr txBox="1">
            <a:spLocks noChangeArrowheads="1"/>
          </p:cNvSpPr>
          <p:nvPr/>
        </p:nvSpPr>
        <p:spPr bwMode="auto">
          <a:xfrm rot="20654040">
            <a:off x="2520384" y="4674000"/>
            <a:ext cx="1915206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Hattie’s Step Father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743200" y="228600"/>
            <a:ext cx="3567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Sollenberger ~ Bentz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71600" y="4800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-990600" y="2286000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3505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1066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2819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838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276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Dorothy Klinger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572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 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2590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600200" y="28194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1981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3657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3429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Hattie  Arnold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81000" y="38100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4800" y="1066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3716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</a:t>
            </a:r>
            <a:r>
              <a:rPr lang="en-US" sz="1100" dirty="0" smtClean="0"/>
              <a:t>1988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1447800" y="4800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1903 - 1985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1143000" y="1981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1874 - 1957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365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1883 - 1950</a:t>
            </a:r>
            <a:endParaRPr lang="en-US" sz="1100" dirty="0"/>
          </a:p>
        </p:txBody>
      </p:sp>
      <p:cxnSp>
        <p:nvCxnSpPr>
          <p:cNvPr id="42" name="Curved Connector 41"/>
          <p:cNvCxnSpPr/>
          <p:nvPr/>
        </p:nvCxnSpPr>
        <p:spPr>
          <a:xfrm rot="16200000" flipV="1">
            <a:off x="114300" y="4305300"/>
            <a:ext cx="1371600" cy="3810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00" y="5181600"/>
            <a:ext cx="16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Boog’s Mother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90600" y="1752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  U. 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256"/>
          <p:cNvSpPr>
            <a:spLocks noChangeShapeType="1"/>
          </p:cNvSpPr>
          <p:nvPr/>
        </p:nvSpPr>
        <p:spPr bwMode="auto">
          <a:xfrm>
            <a:off x="44196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267"/>
          <p:cNvSpPr>
            <a:spLocks noChangeShapeType="1"/>
          </p:cNvSpPr>
          <p:nvPr/>
        </p:nvSpPr>
        <p:spPr bwMode="auto">
          <a:xfrm>
            <a:off x="35052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Line 268"/>
          <p:cNvSpPr>
            <a:spLocks noChangeShapeType="1"/>
          </p:cNvSpPr>
          <p:nvPr/>
        </p:nvSpPr>
        <p:spPr bwMode="auto">
          <a:xfrm>
            <a:off x="3505200" y="617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Text Box 271"/>
          <p:cNvSpPr txBox="1">
            <a:spLocks noChangeArrowheads="1"/>
          </p:cNvSpPr>
          <p:nvPr/>
        </p:nvSpPr>
        <p:spPr bwMode="auto">
          <a:xfrm>
            <a:off x="3505200" y="5943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Tobias Bentz</a:t>
            </a:r>
          </a:p>
        </p:txBody>
      </p:sp>
      <p:sp>
        <p:nvSpPr>
          <p:cNvPr id="87" name="Text Box 272"/>
          <p:cNvSpPr txBox="1">
            <a:spLocks noChangeArrowheads="1"/>
          </p:cNvSpPr>
          <p:nvPr/>
        </p:nvSpPr>
        <p:spPr bwMode="auto">
          <a:xfrm>
            <a:off x="3505200" y="32766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Annie </a:t>
            </a:r>
            <a:endParaRPr lang="en-US" sz="1200" dirty="0" smtClean="0">
              <a:latin typeface="Times New Roman" pitchFamily="18" charset="0"/>
            </a:endParaRPr>
          </a:p>
          <a:p>
            <a:pPr algn="l"/>
            <a:r>
              <a:rPr lang="en-US" sz="1200" dirty="0" smtClean="0">
                <a:latin typeface="Times New Roman" pitchFamily="18" charset="0"/>
              </a:rPr>
              <a:t>Sollenberger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92" name="Text Box 305"/>
          <p:cNvSpPr txBox="1">
            <a:spLocks noChangeArrowheads="1"/>
          </p:cNvSpPr>
          <p:nvPr/>
        </p:nvSpPr>
        <p:spPr bwMode="auto">
          <a:xfrm>
            <a:off x="4419600" y="49530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Mary Diller</a:t>
            </a:r>
          </a:p>
        </p:txBody>
      </p:sp>
      <p:sp>
        <p:nvSpPr>
          <p:cNvPr id="94" name="Text Box 315"/>
          <p:cNvSpPr txBox="1">
            <a:spLocks noChangeArrowheads="1"/>
          </p:cNvSpPr>
          <p:nvPr/>
        </p:nvSpPr>
        <p:spPr bwMode="auto">
          <a:xfrm>
            <a:off x="4343400" y="28194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Jacob </a:t>
            </a:r>
            <a:endParaRPr lang="en-US" sz="1200" dirty="0" smtClean="0">
              <a:latin typeface="Times New Roman" pitchFamily="18" charset="0"/>
            </a:endParaRPr>
          </a:p>
          <a:p>
            <a:pPr algn="l"/>
            <a:r>
              <a:rPr lang="en-US" sz="1200" dirty="0" smtClean="0">
                <a:latin typeface="Times New Roman" pitchFamily="18" charset="0"/>
              </a:rPr>
              <a:t>Sollenberger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95" name="Line 316"/>
          <p:cNvSpPr>
            <a:spLocks noChangeShapeType="1"/>
          </p:cNvSpPr>
          <p:nvPr/>
        </p:nvSpPr>
        <p:spPr bwMode="auto">
          <a:xfrm>
            <a:off x="44196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317"/>
          <p:cNvSpPr>
            <a:spLocks noChangeShapeType="1"/>
          </p:cNvSpPr>
          <p:nvPr/>
        </p:nvSpPr>
        <p:spPr bwMode="auto">
          <a:xfrm>
            <a:off x="54102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318"/>
          <p:cNvSpPr>
            <a:spLocks noChangeShapeType="1"/>
          </p:cNvSpPr>
          <p:nvPr/>
        </p:nvSpPr>
        <p:spPr bwMode="auto">
          <a:xfrm>
            <a:off x="5410200" y="2895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319"/>
          <p:cNvSpPr txBox="1">
            <a:spLocks noChangeArrowheads="1"/>
          </p:cNvSpPr>
          <p:nvPr/>
        </p:nvSpPr>
        <p:spPr bwMode="auto">
          <a:xfrm>
            <a:off x="5410200" y="24384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Joseph </a:t>
            </a:r>
            <a:endParaRPr lang="en-US" sz="1200" dirty="0" smtClean="0">
              <a:latin typeface="Times New Roman" pitchFamily="18" charset="0"/>
            </a:endParaRPr>
          </a:p>
          <a:p>
            <a:pPr algn="l"/>
            <a:r>
              <a:rPr lang="en-US" sz="1200" dirty="0" smtClean="0">
                <a:latin typeface="Times New Roman" pitchFamily="18" charset="0"/>
              </a:rPr>
              <a:t>Sollenberger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99" name="Line 320"/>
          <p:cNvSpPr>
            <a:spLocks noChangeShapeType="1"/>
          </p:cNvSpPr>
          <p:nvPr/>
        </p:nvSpPr>
        <p:spPr bwMode="auto">
          <a:xfrm>
            <a:off x="5410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Text Box 321"/>
          <p:cNvSpPr txBox="1">
            <a:spLocks noChangeArrowheads="1"/>
          </p:cNvSpPr>
          <p:nvPr/>
        </p:nvSpPr>
        <p:spPr bwMode="auto">
          <a:xfrm>
            <a:off x="5410200" y="3505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>
                <a:latin typeface="Times New Roman" pitchFamily="18" charset="0"/>
              </a:rPr>
              <a:t>Moler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01" name="Line 322"/>
          <p:cNvSpPr>
            <a:spLocks noChangeShapeType="1"/>
          </p:cNvSpPr>
          <p:nvPr/>
        </p:nvSpPr>
        <p:spPr bwMode="auto">
          <a:xfrm>
            <a:off x="63246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Text Box 324"/>
          <p:cNvSpPr txBox="1">
            <a:spLocks noChangeArrowheads="1"/>
          </p:cNvSpPr>
          <p:nvPr/>
        </p:nvSpPr>
        <p:spPr bwMode="auto">
          <a:xfrm>
            <a:off x="6248400" y="2057400"/>
            <a:ext cx="11430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John </a:t>
            </a:r>
          </a:p>
          <a:p>
            <a:pPr algn="l"/>
            <a:r>
              <a:rPr lang="en-US" sz="1200" dirty="0">
                <a:latin typeface="Times New Roman" pitchFamily="18" charset="0"/>
              </a:rPr>
              <a:t>Sollenberger</a:t>
            </a:r>
          </a:p>
        </p:txBody>
      </p:sp>
      <p:sp>
        <p:nvSpPr>
          <p:cNvPr id="110" name="Line 325"/>
          <p:cNvSpPr>
            <a:spLocks noChangeShapeType="1"/>
          </p:cNvSpPr>
          <p:nvPr/>
        </p:nvSpPr>
        <p:spPr bwMode="auto">
          <a:xfrm>
            <a:off x="63246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Text Box 326"/>
          <p:cNvSpPr txBox="1">
            <a:spLocks noChangeArrowheads="1"/>
          </p:cNvSpPr>
          <p:nvPr/>
        </p:nvSpPr>
        <p:spPr bwMode="auto">
          <a:xfrm>
            <a:off x="6248400" y="31242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Barbara </a:t>
            </a:r>
            <a:r>
              <a:rPr lang="en-US" sz="1200" dirty="0" err="1">
                <a:latin typeface="Times New Roman" pitchFamily="18" charset="0"/>
              </a:rPr>
              <a:t>Yockey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14" name="Text Box 331"/>
          <p:cNvSpPr txBox="1">
            <a:spLocks noChangeArrowheads="1"/>
          </p:cNvSpPr>
          <p:nvPr/>
        </p:nvSpPr>
        <p:spPr bwMode="auto">
          <a:xfrm>
            <a:off x="3429000" y="1447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Luther Arnold</a:t>
            </a:r>
          </a:p>
        </p:txBody>
      </p:sp>
      <p:sp>
        <p:nvSpPr>
          <p:cNvPr id="115" name="Line 332"/>
          <p:cNvSpPr>
            <a:spLocks noChangeShapeType="1"/>
          </p:cNvSpPr>
          <p:nvPr/>
        </p:nvSpPr>
        <p:spPr bwMode="auto">
          <a:xfrm>
            <a:off x="81534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334"/>
          <p:cNvSpPr>
            <a:spLocks noChangeShapeType="1"/>
          </p:cNvSpPr>
          <p:nvPr/>
        </p:nvSpPr>
        <p:spPr bwMode="auto">
          <a:xfrm>
            <a:off x="35052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339"/>
          <p:cNvSpPr>
            <a:spLocks noChangeShapeType="1"/>
          </p:cNvSpPr>
          <p:nvPr/>
        </p:nvSpPr>
        <p:spPr bwMode="auto">
          <a:xfrm>
            <a:off x="72390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Text Box 341"/>
          <p:cNvSpPr txBox="1">
            <a:spLocks noChangeArrowheads="1"/>
          </p:cNvSpPr>
          <p:nvPr/>
        </p:nvSpPr>
        <p:spPr bwMode="auto">
          <a:xfrm>
            <a:off x="7162800" y="1600200"/>
            <a:ext cx="11430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Michael Sollenberger</a:t>
            </a:r>
          </a:p>
        </p:txBody>
      </p:sp>
      <p:sp>
        <p:nvSpPr>
          <p:cNvPr id="125" name="Line 342"/>
          <p:cNvSpPr>
            <a:spLocks noChangeShapeType="1"/>
          </p:cNvSpPr>
          <p:nvPr/>
        </p:nvSpPr>
        <p:spPr bwMode="auto">
          <a:xfrm>
            <a:off x="72390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Text Box 343"/>
          <p:cNvSpPr txBox="1">
            <a:spLocks noChangeArrowheads="1"/>
          </p:cNvSpPr>
          <p:nvPr/>
        </p:nvSpPr>
        <p:spPr bwMode="auto">
          <a:xfrm>
            <a:off x="7315200" y="25908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Sarah</a:t>
            </a:r>
          </a:p>
        </p:txBody>
      </p:sp>
      <p:sp>
        <p:nvSpPr>
          <p:cNvPr id="130" name="Text Box 347"/>
          <p:cNvSpPr txBox="1">
            <a:spLocks noChangeArrowheads="1"/>
          </p:cNvSpPr>
          <p:nvPr/>
        </p:nvSpPr>
        <p:spPr bwMode="auto">
          <a:xfrm>
            <a:off x="8153400" y="22098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Maria</a:t>
            </a:r>
          </a:p>
        </p:txBody>
      </p:sp>
      <p:sp>
        <p:nvSpPr>
          <p:cNvPr id="131" name="Text Box 348"/>
          <p:cNvSpPr txBox="1">
            <a:spLocks noChangeArrowheads="1"/>
          </p:cNvSpPr>
          <p:nvPr/>
        </p:nvSpPr>
        <p:spPr bwMode="auto">
          <a:xfrm>
            <a:off x="8077200" y="11430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Ulrich</a:t>
            </a:r>
          </a:p>
          <a:p>
            <a:pPr algn="l"/>
            <a:r>
              <a:rPr lang="en-US" sz="1200" dirty="0">
                <a:latin typeface="Times New Roman" pitchFamily="18" charset="0"/>
              </a:rPr>
              <a:t>Sollenberger</a:t>
            </a:r>
          </a:p>
        </p:txBody>
      </p:sp>
      <p:sp>
        <p:nvSpPr>
          <p:cNvPr id="144" name="Line 363"/>
          <p:cNvSpPr>
            <a:spLocks noChangeShapeType="1"/>
          </p:cNvSpPr>
          <p:nvPr/>
        </p:nvSpPr>
        <p:spPr bwMode="auto">
          <a:xfrm>
            <a:off x="8153400" y="160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9" name="Straight Connector 148"/>
          <p:cNvCxnSpPr/>
          <p:nvPr/>
        </p:nvCxnSpPr>
        <p:spPr>
          <a:xfrm rot="5400000" flipH="1" flipV="1">
            <a:off x="2514601" y="2667001"/>
            <a:ext cx="198119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505200" y="3657601"/>
            <a:ext cx="0" cy="2514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81400" y="6172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1853 - 1934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5410200" y="2895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1798 - 1882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419600" y="3276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1832 - 1899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505200" y="1676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1868 - 1930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419600" y="5181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1829 - 1912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05200" y="3657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1864 - 1920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10200" y="3733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1805 - 1842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324600" y="3352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1775 - 1836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239000" y="2057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1745 - 1810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8077200" y="1600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1717 - 1767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315200" y="2895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1757 - </a:t>
            </a:r>
            <a:endParaRPr lang="en-US" sz="1100" dirty="0"/>
          </a:p>
        </p:txBody>
      </p:sp>
      <p:sp>
        <p:nvSpPr>
          <p:cNvPr id="148" name="TextBox 147"/>
          <p:cNvSpPr txBox="1"/>
          <p:nvPr/>
        </p:nvSpPr>
        <p:spPr>
          <a:xfrm>
            <a:off x="8229600" y="2438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1732 - </a:t>
            </a:r>
            <a:endParaRPr lang="en-US" sz="1100" dirty="0"/>
          </a:p>
        </p:txBody>
      </p:sp>
      <p:sp>
        <p:nvSpPr>
          <p:cNvPr id="154" name="Line 318"/>
          <p:cNvSpPr>
            <a:spLocks noChangeShapeType="1"/>
          </p:cNvSpPr>
          <p:nvPr/>
        </p:nvSpPr>
        <p:spPr bwMode="auto">
          <a:xfrm>
            <a:off x="63246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318"/>
          <p:cNvSpPr>
            <a:spLocks noChangeShapeType="1"/>
          </p:cNvSpPr>
          <p:nvPr/>
        </p:nvSpPr>
        <p:spPr bwMode="auto">
          <a:xfrm>
            <a:off x="72390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Line 318"/>
          <p:cNvSpPr>
            <a:spLocks noChangeShapeType="1"/>
          </p:cNvSpPr>
          <p:nvPr/>
        </p:nvSpPr>
        <p:spPr bwMode="auto">
          <a:xfrm>
            <a:off x="81534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Line 318"/>
          <p:cNvSpPr>
            <a:spLocks noChangeShapeType="1"/>
          </p:cNvSpPr>
          <p:nvPr/>
        </p:nvSpPr>
        <p:spPr bwMode="auto">
          <a:xfrm>
            <a:off x="4419600" y="3276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Line 313"/>
          <p:cNvSpPr>
            <a:spLocks noChangeShapeType="1"/>
          </p:cNvSpPr>
          <p:nvPr/>
        </p:nvSpPr>
        <p:spPr bwMode="auto">
          <a:xfrm>
            <a:off x="5334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6324600" y="251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1771 - 1855</a:t>
            </a:r>
            <a:endParaRPr lang="en-US" sz="1100" dirty="0"/>
          </a:p>
        </p:txBody>
      </p:sp>
      <p:sp>
        <p:nvSpPr>
          <p:cNvPr id="185" name="Text Box 305"/>
          <p:cNvSpPr txBox="1">
            <a:spLocks noChangeArrowheads="1"/>
          </p:cNvSpPr>
          <p:nvPr/>
        </p:nvSpPr>
        <p:spPr bwMode="auto">
          <a:xfrm>
            <a:off x="5257800" y="4495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Samuel Diller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86" name="Line 316"/>
          <p:cNvSpPr>
            <a:spLocks noChangeShapeType="1"/>
          </p:cNvSpPr>
          <p:nvPr/>
        </p:nvSpPr>
        <p:spPr bwMode="auto">
          <a:xfrm>
            <a:off x="53340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5334000" y="4724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1809 - 1873</a:t>
            </a:r>
            <a:endParaRPr lang="en-US" sz="1100" dirty="0"/>
          </a:p>
        </p:txBody>
      </p:sp>
      <p:sp>
        <p:nvSpPr>
          <p:cNvPr id="189" name="Text Box 305"/>
          <p:cNvSpPr txBox="1">
            <a:spLocks noChangeArrowheads="1"/>
          </p:cNvSpPr>
          <p:nvPr/>
        </p:nvSpPr>
        <p:spPr bwMode="auto">
          <a:xfrm>
            <a:off x="6248400" y="4038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Peter Diller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334000" y="5638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1811 - 1880</a:t>
            </a:r>
            <a:endParaRPr lang="en-US" sz="1100" dirty="0"/>
          </a:p>
        </p:txBody>
      </p:sp>
      <p:sp>
        <p:nvSpPr>
          <p:cNvPr id="192" name="Line 339"/>
          <p:cNvSpPr>
            <a:spLocks noChangeShapeType="1"/>
          </p:cNvSpPr>
          <p:nvPr/>
        </p:nvSpPr>
        <p:spPr bwMode="auto">
          <a:xfrm>
            <a:off x="62484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Line 339"/>
          <p:cNvSpPr>
            <a:spLocks noChangeShapeType="1"/>
          </p:cNvSpPr>
          <p:nvPr/>
        </p:nvSpPr>
        <p:spPr bwMode="auto">
          <a:xfrm>
            <a:off x="80772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339"/>
          <p:cNvSpPr>
            <a:spLocks noChangeShapeType="1"/>
          </p:cNvSpPr>
          <p:nvPr/>
        </p:nvSpPr>
        <p:spPr bwMode="auto">
          <a:xfrm>
            <a:off x="53340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Text Box 305"/>
          <p:cNvSpPr txBox="1">
            <a:spLocks noChangeArrowheads="1"/>
          </p:cNvSpPr>
          <p:nvPr/>
        </p:nvSpPr>
        <p:spPr bwMode="auto">
          <a:xfrm>
            <a:off x="5334000" y="5181600"/>
            <a:ext cx="1066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Catherine Richwine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Line 318"/>
          <p:cNvSpPr>
            <a:spLocks noChangeShapeType="1"/>
          </p:cNvSpPr>
          <p:nvPr/>
        </p:nvSpPr>
        <p:spPr bwMode="auto">
          <a:xfrm>
            <a:off x="6248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Line 318"/>
          <p:cNvSpPr>
            <a:spLocks noChangeShapeType="1"/>
          </p:cNvSpPr>
          <p:nvPr/>
        </p:nvSpPr>
        <p:spPr bwMode="auto">
          <a:xfrm>
            <a:off x="8077200" y="3352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Line 339"/>
          <p:cNvSpPr>
            <a:spLocks noChangeShapeType="1"/>
          </p:cNvSpPr>
          <p:nvPr/>
        </p:nvSpPr>
        <p:spPr bwMode="auto">
          <a:xfrm>
            <a:off x="80772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" name="Line 339"/>
          <p:cNvSpPr>
            <a:spLocks noChangeShapeType="1"/>
          </p:cNvSpPr>
          <p:nvPr/>
        </p:nvSpPr>
        <p:spPr bwMode="auto">
          <a:xfrm>
            <a:off x="6248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Line 318"/>
          <p:cNvSpPr>
            <a:spLocks noChangeShapeType="1"/>
          </p:cNvSpPr>
          <p:nvPr/>
        </p:nvSpPr>
        <p:spPr bwMode="auto">
          <a:xfrm>
            <a:off x="7162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" name="Line 339"/>
          <p:cNvSpPr>
            <a:spLocks noChangeShapeType="1"/>
          </p:cNvSpPr>
          <p:nvPr/>
        </p:nvSpPr>
        <p:spPr bwMode="auto">
          <a:xfrm>
            <a:off x="71628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" name="Line 339"/>
          <p:cNvSpPr>
            <a:spLocks noChangeShapeType="1"/>
          </p:cNvSpPr>
          <p:nvPr/>
        </p:nvSpPr>
        <p:spPr bwMode="auto">
          <a:xfrm>
            <a:off x="71628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Text Box 305"/>
          <p:cNvSpPr txBox="1">
            <a:spLocks noChangeArrowheads="1"/>
          </p:cNvSpPr>
          <p:nvPr/>
        </p:nvSpPr>
        <p:spPr bwMode="auto">
          <a:xfrm rot="20629708">
            <a:off x="2445112" y="2458138"/>
            <a:ext cx="1827029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Illegitimate      Child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7" name="Text Box 305"/>
          <p:cNvSpPr txBox="1">
            <a:spLocks noChangeArrowheads="1"/>
          </p:cNvSpPr>
          <p:nvPr/>
        </p:nvSpPr>
        <p:spPr bwMode="auto">
          <a:xfrm rot="20302354">
            <a:off x="2176479" y="5794546"/>
            <a:ext cx="2557878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Relation to        Wrightstone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743200" y="228600"/>
            <a:ext cx="3501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Sollenberger ~ Diller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20" name="Text Box 305"/>
          <p:cNvSpPr txBox="1">
            <a:spLocks noChangeArrowheads="1"/>
          </p:cNvSpPr>
          <p:nvPr/>
        </p:nvSpPr>
        <p:spPr bwMode="auto">
          <a:xfrm>
            <a:off x="7086600" y="3581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Martin Diller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21" name="Text Box 305"/>
          <p:cNvSpPr txBox="1">
            <a:spLocks noChangeArrowheads="1"/>
          </p:cNvSpPr>
          <p:nvPr/>
        </p:nvSpPr>
        <p:spPr bwMode="auto">
          <a:xfrm>
            <a:off x="8077200" y="3124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Casper Diller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23" name="Text Box 305"/>
          <p:cNvSpPr txBox="1">
            <a:spLocks noChangeArrowheads="1"/>
          </p:cNvSpPr>
          <p:nvPr/>
        </p:nvSpPr>
        <p:spPr bwMode="auto">
          <a:xfrm>
            <a:off x="6400800" y="4648200"/>
            <a:ext cx="2557878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Still Being Researched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276</Words>
  <Application>Microsoft Office PowerPoint</Application>
  <PresentationFormat>On-screen Show (4:3)</PresentationFormat>
  <Paragraphs>121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107</cp:revision>
  <dcterms:created xsi:type="dcterms:W3CDTF">2010-09-30T16:23:40Z</dcterms:created>
  <dcterms:modified xsi:type="dcterms:W3CDTF">2014-10-09T00:02:54Z</dcterms:modified>
</cp:coreProperties>
</file>