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660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  <a:gs pos="100000">
              <a:schemeClr val="accent3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60D2-4477-480C-A23E-37B835B64FDE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Line 126"/>
          <p:cNvSpPr>
            <a:spLocks noChangeShapeType="1"/>
          </p:cNvSpPr>
          <p:nvPr/>
        </p:nvSpPr>
        <p:spPr bwMode="auto">
          <a:xfrm>
            <a:off x="3048000" y="3200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Text Box 138"/>
          <p:cNvSpPr txBox="1">
            <a:spLocks noChangeArrowheads="1"/>
          </p:cNvSpPr>
          <p:nvPr/>
        </p:nvSpPr>
        <p:spPr bwMode="auto">
          <a:xfrm>
            <a:off x="3048000" y="2971800"/>
            <a:ext cx="976313" cy="26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Harvey Barr</a:t>
            </a:r>
          </a:p>
        </p:txBody>
      </p:sp>
      <p:sp>
        <p:nvSpPr>
          <p:cNvPr id="2082" name="Line 253"/>
          <p:cNvSpPr>
            <a:spLocks noChangeShapeType="1"/>
          </p:cNvSpPr>
          <p:nvPr/>
        </p:nvSpPr>
        <p:spPr bwMode="auto">
          <a:xfrm>
            <a:off x="3962400" y="2667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Line 255"/>
          <p:cNvSpPr>
            <a:spLocks noChangeShapeType="1"/>
          </p:cNvSpPr>
          <p:nvPr/>
        </p:nvSpPr>
        <p:spPr bwMode="auto">
          <a:xfrm>
            <a:off x="3962400" y="3657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Line 266"/>
          <p:cNvSpPr>
            <a:spLocks noChangeShapeType="1"/>
          </p:cNvSpPr>
          <p:nvPr/>
        </p:nvSpPr>
        <p:spPr bwMode="auto">
          <a:xfrm>
            <a:off x="3962400" y="2667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Line 267"/>
          <p:cNvSpPr>
            <a:spLocks noChangeShapeType="1"/>
          </p:cNvSpPr>
          <p:nvPr/>
        </p:nvSpPr>
        <p:spPr bwMode="auto">
          <a:xfrm>
            <a:off x="4876800" y="3124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Text Box 279"/>
          <p:cNvSpPr txBox="1">
            <a:spLocks noChangeArrowheads="1"/>
          </p:cNvSpPr>
          <p:nvPr/>
        </p:nvSpPr>
        <p:spPr bwMode="auto">
          <a:xfrm>
            <a:off x="3962400" y="24384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Joseph Barr</a:t>
            </a:r>
          </a:p>
        </p:txBody>
      </p:sp>
      <p:sp>
        <p:nvSpPr>
          <p:cNvPr id="2099" name="Text Box 280"/>
          <p:cNvSpPr txBox="1">
            <a:spLocks noChangeArrowheads="1"/>
          </p:cNvSpPr>
          <p:nvPr/>
        </p:nvSpPr>
        <p:spPr bwMode="auto">
          <a:xfrm>
            <a:off x="3962400" y="3429000"/>
            <a:ext cx="32004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Mary </a:t>
            </a:r>
            <a:r>
              <a:rPr lang="en-US" sz="1200" dirty="0" err="1" smtClean="0">
                <a:latin typeface="Times New Roman" pitchFamily="18" charset="0"/>
              </a:rPr>
              <a:t>Weasner</a:t>
            </a:r>
            <a:r>
              <a:rPr lang="en-US" sz="1200" dirty="0" smtClean="0">
                <a:latin typeface="Times New Roman" pitchFamily="18" charset="0"/>
              </a:rPr>
              <a:t> and Ruth Etta </a:t>
            </a:r>
            <a:r>
              <a:rPr lang="en-US" sz="1200" dirty="0" err="1" smtClean="0">
                <a:latin typeface="Times New Roman" pitchFamily="18" charset="0"/>
              </a:rPr>
              <a:t>Traver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2101" name="Line 282"/>
          <p:cNvSpPr>
            <a:spLocks noChangeShapeType="1"/>
          </p:cNvSpPr>
          <p:nvPr/>
        </p:nvSpPr>
        <p:spPr bwMode="auto">
          <a:xfrm>
            <a:off x="4876800" y="2133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2" name="Line 283"/>
          <p:cNvSpPr>
            <a:spLocks noChangeShapeType="1"/>
          </p:cNvSpPr>
          <p:nvPr/>
        </p:nvSpPr>
        <p:spPr bwMode="auto">
          <a:xfrm>
            <a:off x="4876800" y="2133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Text Box 285"/>
          <p:cNvSpPr txBox="1">
            <a:spLocks noChangeArrowheads="1"/>
          </p:cNvSpPr>
          <p:nvPr/>
        </p:nvSpPr>
        <p:spPr bwMode="auto">
          <a:xfrm>
            <a:off x="4876800" y="2895600"/>
            <a:ext cx="1828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Maria </a:t>
            </a:r>
            <a:r>
              <a:rPr lang="en-US" sz="1200" dirty="0" err="1" smtClean="0">
                <a:latin typeface="Times New Roman" pitchFamily="18" charset="0"/>
              </a:rPr>
              <a:t>Lucetta</a:t>
            </a:r>
            <a:r>
              <a:rPr lang="en-US" sz="1200" dirty="0" smtClean="0">
                <a:latin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</a:rPr>
              <a:t>Niederauer</a:t>
            </a:r>
            <a:r>
              <a:rPr lang="en-US" sz="1200" dirty="0">
                <a:latin typeface="Times New Roman" pitchFamily="18" charset="0"/>
              </a:rPr>
              <a:t> </a:t>
            </a:r>
          </a:p>
        </p:txBody>
      </p:sp>
      <p:sp>
        <p:nvSpPr>
          <p:cNvPr id="2105" name="Text Box 286"/>
          <p:cNvSpPr txBox="1">
            <a:spLocks noChangeArrowheads="1"/>
          </p:cNvSpPr>
          <p:nvPr/>
        </p:nvSpPr>
        <p:spPr bwMode="auto">
          <a:xfrm>
            <a:off x="4876800" y="190500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Manassas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Baer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08" name="Line 290"/>
          <p:cNvSpPr>
            <a:spLocks noChangeShapeType="1"/>
          </p:cNvSpPr>
          <p:nvPr/>
        </p:nvSpPr>
        <p:spPr bwMode="auto">
          <a:xfrm>
            <a:off x="5943600" y="167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0" name="Line 292"/>
          <p:cNvSpPr>
            <a:spLocks noChangeShapeType="1"/>
          </p:cNvSpPr>
          <p:nvPr/>
        </p:nvSpPr>
        <p:spPr bwMode="auto">
          <a:xfrm>
            <a:off x="6858000" y="2057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2" name="Line 295"/>
          <p:cNvSpPr>
            <a:spLocks noChangeShapeType="1"/>
          </p:cNvSpPr>
          <p:nvPr/>
        </p:nvSpPr>
        <p:spPr bwMode="auto">
          <a:xfrm>
            <a:off x="6858000" y="114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5" name="Text Box 299"/>
          <p:cNvSpPr txBox="1">
            <a:spLocks noChangeArrowheads="1"/>
          </p:cNvSpPr>
          <p:nvPr/>
        </p:nvSpPr>
        <p:spPr bwMode="auto">
          <a:xfrm>
            <a:off x="6781800" y="1828800"/>
            <a:ext cx="1752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Eva Elisabeth  </a:t>
            </a:r>
            <a:r>
              <a:rPr lang="en-US" sz="1200" dirty="0" err="1" smtClean="0">
                <a:latin typeface="Times New Roman" pitchFamily="18" charset="0"/>
              </a:rPr>
              <a:t>Christman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2149" name="Line 374"/>
          <p:cNvSpPr>
            <a:spLocks noChangeShapeType="1"/>
          </p:cNvSpPr>
          <p:nvPr/>
        </p:nvSpPr>
        <p:spPr bwMode="auto">
          <a:xfrm>
            <a:off x="5943600" y="1676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" name="Text Box 375"/>
          <p:cNvSpPr txBox="1">
            <a:spLocks noChangeArrowheads="1"/>
          </p:cNvSpPr>
          <p:nvPr/>
        </p:nvSpPr>
        <p:spPr bwMode="auto">
          <a:xfrm>
            <a:off x="5943600" y="14478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Jacob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Baer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51" name="Text Box 376"/>
          <p:cNvSpPr txBox="1">
            <a:spLocks noChangeArrowheads="1"/>
          </p:cNvSpPr>
          <p:nvPr/>
        </p:nvSpPr>
        <p:spPr bwMode="auto">
          <a:xfrm>
            <a:off x="6705600" y="914400"/>
            <a:ext cx="12954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Michael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Barr II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52" name="Line 378"/>
          <p:cNvSpPr>
            <a:spLocks noChangeShapeType="1"/>
          </p:cNvSpPr>
          <p:nvPr/>
        </p:nvSpPr>
        <p:spPr bwMode="auto">
          <a:xfrm>
            <a:off x="6858000" y="1143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" name="Line 383"/>
          <p:cNvSpPr>
            <a:spLocks noChangeShapeType="1"/>
          </p:cNvSpPr>
          <p:nvPr/>
        </p:nvSpPr>
        <p:spPr bwMode="auto">
          <a:xfrm>
            <a:off x="7772400" y="685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" name="Line 384"/>
          <p:cNvSpPr>
            <a:spLocks noChangeShapeType="1"/>
          </p:cNvSpPr>
          <p:nvPr/>
        </p:nvSpPr>
        <p:spPr bwMode="auto">
          <a:xfrm>
            <a:off x="7772400" y="1600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9" name="Text Box 385"/>
          <p:cNvSpPr txBox="1">
            <a:spLocks noChangeArrowheads="1"/>
          </p:cNvSpPr>
          <p:nvPr/>
        </p:nvSpPr>
        <p:spPr bwMode="auto">
          <a:xfrm>
            <a:off x="7696200" y="1371600"/>
            <a:ext cx="12954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Elisabeth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Gneser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0" name="Text Box 386"/>
          <p:cNvSpPr txBox="1">
            <a:spLocks noChangeArrowheads="1"/>
          </p:cNvSpPr>
          <p:nvPr/>
        </p:nvSpPr>
        <p:spPr bwMode="auto">
          <a:xfrm>
            <a:off x="7696200" y="4572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Michael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Bahr I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61" name="Line 387"/>
          <p:cNvSpPr>
            <a:spLocks noChangeShapeType="1"/>
          </p:cNvSpPr>
          <p:nvPr/>
        </p:nvSpPr>
        <p:spPr bwMode="auto">
          <a:xfrm>
            <a:off x="7772400" y="68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" name="Line 83"/>
          <p:cNvSpPr>
            <a:spLocks noChangeShapeType="1"/>
          </p:cNvSpPr>
          <p:nvPr/>
        </p:nvSpPr>
        <p:spPr bwMode="auto">
          <a:xfrm>
            <a:off x="533400" y="32766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6" name="Line 174"/>
          <p:cNvSpPr>
            <a:spLocks noChangeShapeType="1"/>
          </p:cNvSpPr>
          <p:nvPr/>
        </p:nvSpPr>
        <p:spPr bwMode="auto">
          <a:xfrm>
            <a:off x="1981200" y="4191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" name="Line 175"/>
          <p:cNvSpPr>
            <a:spLocks noChangeShapeType="1"/>
          </p:cNvSpPr>
          <p:nvPr/>
        </p:nvSpPr>
        <p:spPr bwMode="auto">
          <a:xfrm>
            <a:off x="1981200" y="2133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" name="TextBox 157"/>
          <p:cNvSpPr txBox="1"/>
          <p:nvPr/>
        </p:nvSpPr>
        <p:spPr>
          <a:xfrm>
            <a:off x="304800" y="2133600"/>
            <a:ext cx="1262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Boog’s Dad</a:t>
            </a:r>
            <a:endParaRPr lang="en-US" b="1" i="1" dirty="0">
              <a:solidFill>
                <a:srgbClr val="FF0000"/>
              </a:solidFill>
            </a:endParaRPr>
          </a:p>
        </p:txBody>
      </p:sp>
      <p:cxnSp>
        <p:nvCxnSpPr>
          <p:cNvPr id="159" name="Curved Connector 158"/>
          <p:cNvCxnSpPr/>
          <p:nvPr/>
        </p:nvCxnSpPr>
        <p:spPr>
          <a:xfrm rot="16200000" flipH="1">
            <a:off x="838200" y="2514600"/>
            <a:ext cx="533400" cy="53340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2133600" y="2133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1905 - 1983</a:t>
            </a:r>
            <a:endParaRPr lang="en-US" sz="1100" dirty="0"/>
          </a:p>
        </p:txBody>
      </p:sp>
      <p:sp>
        <p:nvSpPr>
          <p:cNvPr id="162" name="TextBox 161"/>
          <p:cNvSpPr txBox="1"/>
          <p:nvPr/>
        </p:nvSpPr>
        <p:spPr>
          <a:xfrm>
            <a:off x="1981200" y="3962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Ruth Etta Barr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2057400" y="4191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1909 - 1994</a:t>
            </a:r>
            <a:endParaRPr lang="en-US" sz="1100" dirty="0"/>
          </a:p>
        </p:txBody>
      </p:sp>
      <p:sp>
        <p:nvSpPr>
          <p:cNvPr id="164" name="TextBox 163"/>
          <p:cNvSpPr txBox="1"/>
          <p:nvPr/>
        </p:nvSpPr>
        <p:spPr>
          <a:xfrm>
            <a:off x="457200" y="30480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Robert Harvey Graham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762000" y="5791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1928 - 2001</a:t>
            </a:r>
            <a:endParaRPr lang="en-US" sz="1100" dirty="0"/>
          </a:p>
        </p:txBody>
      </p:sp>
      <p:sp>
        <p:nvSpPr>
          <p:cNvPr id="167" name="TextBox 166"/>
          <p:cNvSpPr txBox="1"/>
          <p:nvPr/>
        </p:nvSpPr>
        <p:spPr>
          <a:xfrm>
            <a:off x="762000" y="3276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1928 - 2004</a:t>
            </a:r>
            <a:endParaRPr lang="en-US" sz="1100" dirty="0"/>
          </a:p>
        </p:txBody>
      </p:sp>
      <p:sp>
        <p:nvSpPr>
          <p:cNvPr id="168" name="Line 174"/>
          <p:cNvSpPr>
            <a:spLocks noChangeShapeType="1"/>
          </p:cNvSpPr>
          <p:nvPr/>
        </p:nvSpPr>
        <p:spPr bwMode="auto">
          <a:xfrm>
            <a:off x="533400" y="5791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9" name="Line 174"/>
          <p:cNvSpPr>
            <a:spLocks noChangeShapeType="1"/>
          </p:cNvSpPr>
          <p:nvPr/>
        </p:nvSpPr>
        <p:spPr bwMode="auto">
          <a:xfrm>
            <a:off x="533400" y="3276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70" name="Straight Connector 169"/>
          <p:cNvCxnSpPr>
            <a:stCxn id="156" idx="0"/>
          </p:cNvCxnSpPr>
          <p:nvPr/>
        </p:nvCxnSpPr>
        <p:spPr>
          <a:xfrm flipV="1">
            <a:off x="1981200" y="2133600"/>
            <a:ext cx="0" cy="2057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rot="5400000" flipH="1">
            <a:off x="2552700" y="36957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>
            <a:off x="7772400" y="685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1686 - 1770</a:t>
            </a:r>
            <a:endParaRPr lang="en-US" sz="1100" dirty="0"/>
          </a:p>
        </p:txBody>
      </p:sp>
      <p:sp>
        <p:nvSpPr>
          <p:cNvPr id="184" name="TextBox 183"/>
          <p:cNvSpPr txBox="1"/>
          <p:nvPr/>
        </p:nvSpPr>
        <p:spPr>
          <a:xfrm>
            <a:off x="3962400" y="2667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1848 - 1933 </a:t>
            </a:r>
            <a:endParaRPr lang="en-US" sz="1100" dirty="0"/>
          </a:p>
        </p:txBody>
      </p:sp>
      <p:sp>
        <p:nvSpPr>
          <p:cNvPr id="185" name="TextBox 184"/>
          <p:cNvSpPr txBox="1"/>
          <p:nvPr/>
        </p:nvSpPr>
        <p:spPr>
          <a:xfrm>
            <a:off x="3962400" y="36576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     1852-1895</a:t>
            </a:r>
            <a:endParaRPr lang="en-US" sz="1100" dirty="0"/>
          </a:p>
        </p:txBody>
      </p:sp>
      <p:sp>
        <p:nvSpPr>
          <p:cNvPr id="186" name="TextBox 185"/>
          <p:cNvSpPr txBox="1"/>
          <p:nvPr/>
        </p:nvSpPr>
        <p:spPr>
          <a:xfrm>
            <a:off x="5410200" y="3124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1840 - 1900</a:t>
            </a:r>
            <a:endParaRPr lang="en-US" sz="1100" dirty="0"/>
          </a:p>
        </p:txBody>
      </p:sp>
      <p:sp>
        <p:nvSpPr>
          <p:cNvPr id="187" name="TextBox 186"/>
          <p:cNvSpPr txBox="1"/>
          <p:nvPr/>
        </p:nvSpPr>
        <p:spPr>
          <a:xfrm>
            <a:off x="4953000" y="2133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1826 - 1903</a:t>
            </a:r>
            <a:endParaRPr lang="en-US" sz="1100" dirty="0"/>
          </a:p>
        </p:txBody>
      </p:sp>
      <p:sp>
        <p:nvSpPr>
          <p:cNvPr id="188" name="Line 295"/>
          <p:cNvSpPr>
            <a:spLocks noChangeShapeType="1"/>
          </p:cNvSpPr>
          <p:nvPr/>
        </p:nvSpPr>
        <p:spPr bwMode="auto">
          <a:xfrm>
            <a:off x="5943600" y="2590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" name="TextBox 188"/>
          <p:cNvSpPr txBox="1"/>
          <p:nvPr/>
        </p:nvSpPr>
        <p:spPr>
          <a:xfrm>
            <a:off x="6858000" y="1143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1712- 1773</a:t>
            </a:r>
            <a:endParaRPr lang="en-US" sz="1100" dirty="0"/>
          </a:p>
        </p:txBody>
      </p:sp>
      <p:sp>
        <p:nvSpPr>
          <p:cNvPr id="190" name="TextBox 189"/>
          <p:cNvSpPr txBox="1"/>
          <p:nvPr/>
        </p:nvSpPr>
        <p:spPr>
          <a:xfrm>
            <a:off x="5791200" y="167640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      1762 - 1856</a:t>
            </a:r>
            <a:endParaRPr lang="en-US" sz="1100" dirty="0"/>
          </a:p>
        </p:txBody>
      </p:sp>
      <p:sp>
        <p:nvSpPr>
          <p:cNvPr id="191" name="Text Box 299"/>
          <p:cNvSpPr txBox="1">
            <a:spLocks noChangeArrowheads="1"/>
          </p:cNvSpPr>
          <p:nvPr/>
        </p:nvSpPr>
        <p:spPr bwMode="auto">
          <a:xfrm>
            <a:off x="5943600" y="2362200"/>
            <a:ext cx="2286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Maria Magdalene “Polly”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Sevitz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51"/>
          <p:cNvSpPr txBox="1">
            <a:spLocks noChangeArrowheads="1"/>
          </p:cNvSpPr>
          <p:nvPr/>
        </p:nvSpPr>
        <p:spPr bwMode="auto">
          <a:xfrm>
            <a:off x="3048000" y="49530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Sarah Ellis</a:t>
            </a:r>
          </a:p>
        </p:txBody>
      </p:sp>
      <p:sp>
        <p:nvSpPr>
          <p:cNvPr id="60" name="Line 253"/>
          <p:cNvSpPr>
            <a:spLocks noChangeShapeType="1"/>
          </p:cNvSpPr>
          <p:nvPr/>
        </p:nvSpPr>
        <p:spPr bwMode="auto">
          <a:xfrm>
            <a:off x="3962400" y="4724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Line 255"/>
          <p:cNvSpPr>
            <a:spLocks noChangeShapeType="1"/>
          </p:cNvSpPr>
          <p:nvPr/>
        </p:nvSpPr>
        <p:spPr bwMode="auto">
          <a:xfrm>
            <a:off x="3962400" y="6248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Line 266"/>
          <p:cNvSpPr>
            <a:spLocks noChangeShapeType="1"/>
          </p:cNvSpPr>
          <p:nvPr/>
        </p:nvSpPr>
        <p:spPr bwMode="auto">
          <a:xfrm>
            <a:off x="3962400" y="4724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Line 267"/>
          <p:cNvSpPr>
            <a:spLocks noChangeShapeType="1"/>
          </p:cNvSpPr>
          <p:nvPr/>
        </p:nvSpPr>
        <p:spPr bwMode="auto">
          <a:xfrm>
            <a:off x="4876800" y="5181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Text Box 279"/>
          <p:cNvSpPr txBox="1">
            <a:spLocks noChangeArrowheads="1"/>
          </p:cNvSpPr>
          <p:nvPr/>
        </p:nvSpPr>
        <p:spPr bwMode="auto">
          <a:xfrm>
            <a:off x="3962400" y="44958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James Ellis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5" name="Text Box 280"/>
          <p:cNvSpPr txBox="1">
            <a:spLocks noChangeArrowheads="1"/>
          </p:cNvSpPr>
          <p:nvPr/>
        </p:nvSpPr>
        <p:spPr bwMode="auto">
          <a:xfrm>
            <a:off x="3886200" y="601980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Sarah V. Boyer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Line 282"/>
          <p:cNvSpPr>
            <a:spLocks noChangeShapeType="1"/>
          </p:cNvSpPr>
          <p:nvPr/>
        </p:nvSpPr>
        <p:spPr bwMode="auto">
          <a:xfrm>
            <a:off x="4876800" y="4191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Line 283"/>
          <p:cNvSpPr>
            <a:spLocks noChangeShapeType="1"/>
          </p:cNvSpPr>
          <p:nvPr/>
        </p:nvSpPr>
        <p:spPr bwMode="auto">
          <a:xfrm>
            <a:off x="4876800" y="4191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" name="Text Box 285"/>
          <p:cNvSpPr txBox="1">
            <a:spLocks noChangeArrowheads="1"/>
          </p:cNvSpPr>
          <p:nvPr/>
        </p:nvSpPr>
        <p:spPr bwMode="auto">
          <a:xfrm>
            <a:off x="4876800" y="4953000"/>
            <a:ext cx="1447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Mary Ann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Luxon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 rot="5400000" flipH="1">
            <a:off x="2552700" y="46863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Line 267"/>
          <p:cNvSpPr>
            <a:spLocks noChangeShapeType="1"/>
          </p:cNvSpPr>
          <p:nvPr/>
        </p:nvSpPr>
        <p:spPr bwMode="auto">
          <a:xfrm>
            <a:off x="3048000" y="5181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3048000" y="3200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1870 - 1950</a:t>
            </a:r>
            <a:endParaRPr lang="en-US" sz="1100" dirty="0"/>
          </a:p>
        </p:txBody>
      </p:sp>
      <p:sp>
        <p:nvSpPr>
          <p:cNvPr id="72" name="TextBox 71"/>
          <p:cNvSpPr txBox="1"/>
          <p:nvPr/>
        </p:nvSpPr>
        <p:spPr>
          <a:xfrm>
            <a:off x="3048000" y="5181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1873 - 1954</a:t>
            </a:r>
            <a:endParaRPr lang="en-US" sz="1100" dirty="0"/>
          </a:p>
        </p:txBody>
      </p:sp>
      <p:sp>
        <p:nvSpPr>
          <p:cNvPr id="73" name="TextBox 72"/>
          <p:cNvSpPr txBox="1"/>
          <p:nvPr/>
        </p:nvSpPr>
        <p:spPr>
          <a:xfrm>
            <a:off x="3962400" y="4724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1843 - 1899 </a:t>
            </a:r>
            <a:endParaRPr lang="en-US" sz="1100" dirty="0"/>
          </a:p>
        </p:txBody>
      </p:sp>
      <p:sp>
        <p:nvSpPr>
          <p:cNvPr id="74" name="TextBox 73"/>
          <p:cNvSpPr txBox="1"/>
          <p:nvPr/>
        </p:nvSpPr>
        <p:spPr>
          <a:xfrm>
            <a:off x="3962400" y="6248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1846 - 1877</a:t>
            </a:r>
            <a:endParaRPr lang="en-US" sz="1100" dirty="0"/>
          </a:p>
        </p:txBody>
      </p:sp>
      <p:sp>
        <p:nvSpPr>
          <p:cNvPr id="75" name="TextBox 74"/>
          <p:cNvSpPr txBox="1"/>
          <p:nvPr/>
        </p:nvSpPr>
        <p:spPr>
          <a:xfrm>
            <a:off x="5029200" y="5181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1816- 1881</a:t>
            </a:r>
            <a:endParaRPr lang="en-US" sz="1100" dirty="0"/>
          </a:p>
        </p:txBody>
      </p:sp>
      <p:sp>
        <p:nvSpPr>
          <p:cNvPr id="76" name="TextBox 75"/>
          <p:cNvSpPr txBox="1"/>
          <p:nvPr/>
        </p:nvSpPr>
        <p:spPr>
          <a:xfrm>
            <a:off x="4953000" y="4191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1814 - 1865</a:t>
            </a:r>
            <a:endParaRPr lang="en-US" sz="1100" dirty="0"/>
          </a:p>
        </p:txBody>
      </p:sp>
      <p:sp>
        <p:nvSpPr>
          <p:cNvPr id="77" name="Text Box 279"/>
          <p:cNvSpPr txBox="1">
            <a:spLocks noChangeArrowheads="1"/>
          </p:cNvSpPr>
          <p:nvPr/>
        </p:nvSpPr>
        <p:spPr bwMode="auto">
          <a:xfrm>
            <a:off x="4876800" y="39624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James Ellis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048000" y="228600"/>
            <a:ext cx="2627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Our Barr ~  Ellis Line</a:t>
            </a:r>
            <a:endParaRPr lang="en-US" sz="2000" b="1" i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33400" y="5562600"/>
            <a:ext cx="16033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Dorothy Irene Klinger</a:t>
            </a:r>
            <a:endParaRPr lang="en-US" sz="12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905000" y="1905000"/>
            <a:ext cx="15536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Calvin </a:t>
            </a:r>
            <a:r>
              <a:rPr lang="en-US" sz="12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Stoey</a:t>
            </a:r>
            <a:r>
              <a:rPr lang="en-US" sz="1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Graham</a:t>
            </a:r>
            <a:endParaRPr lang="en-US" sz="12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105400" y="36576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     1869-1943</a:t>
            </a:r>
            <a:endParaRPr lang="en-US" sz="1100" dirty="0"/>
          </a:p>
        </p:txBody>
      </p:sp>
      <p:sp>
        <p:nvSpPr>
          <p:cNvPr id="82" name="TextBox 81"/>
          <p:cNvSpPr txBox="1"/>
          <p:nvPr/>
        </p:nvSpPr>
        <p:spPr>
          <a:xfrm>
            <a:off x="6019800" y="2590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1781 - 1829</a:t>
            </a:r>
            <a:endParaRPr lang="en-US" sz="1100" dirty="0"/>
          </a:p>
        </p:txBody>
      </p:sp>
      <p:sp>
        <p:nvSpPr>
          <p:cNvPr id="83" name="Line 283"/>
          <p:cNvSpPr>
            <a:spLocks noChangeShapeType="1"/>
          </p:cNvSpPr>
          <p:nvPr/>
        </p:nvSpPr>
        <p:spPr bwMode="auto">
          <a:xfrm>
            <a:off x="6096000" y="4648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6172200" y="4648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1788 </a:t>
            </a:r>
            <a:r>
              <a:rPr lang="en-US" sz="1100" dirty="0" smtClean="0"/>
              <a:t>- </a:t>
            </a:r>
            <a:r>
              <a:rPr lang="en-US" sz="1100" dirty="0" smtClean="0"/>
              <a:t>1842</a:t>
            </a:r>
            <a:endParaRPr lang="en-US" sz="1100" dirty="0"/>
          </a:p>
        </p:txBody>
      </p:sp>
      <p:sp>
        <p:nvSpPr>
          <p:cNvPr id="85" name="Text Box 279"/>
          <p:cNvSpPr txBox="1">
            <a:spLocks noChangeArrowheads="1"/>
          </p:cNvSpPr>
          <p:nvPr/>
        </p:nvSpPr>
        <p:spPr bwMode="auto">
          <a:xfrm>
            <a:off x="6096000" y="44196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John </a:t>
            </a:r>
            <a:r>
              <a:rPr lang="en-US" sz="1200" dirty="0" err="1" smtClean="0">
                <a:latin typeface="Times New Roman" pitchFamily="18" charset="0"/>
              </a:rPr>
              <a:t>Luxon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86" name="Line 282"/>
          <p:cNvSpPr>
            <a:spLocks noChangeShapeType="1"/>
          </p:cNvSpPr>
          <p:nvPr/>
        </p:nvSpPr>
        <p:spPr bwMode="auto">
          <a:xfrm>
            <a:off x="6096000" y="4648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" name="Line 283"/>
          <p:cNvSpPr>
            <a:spLocks noChangeShapeType="1"/>
          </p:cNvSpPr>
          <p:nvPr/>
        </p:nvSpPr>
        <p:spPr bwMode="auto">
          <a:xfrm>
            <a:off x="6096000" y="5638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6172200" y="5638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1790 </a:t>
            </a:r>
            <a:r>
              <a:rPr lang="en-US" sz="1100" dirty="0" smtClean="0"/>
              <a:t>- </a:t>
            </a:r>
            <a:r>
              <a:rPr lang="en-US" sz="1100" dirty="0" smtClean="0"/>
              <a:t>1846</a:t>
            </a:r>
            <a:endParaRPr lang="en-US" sz="1100" dirty="0"/>
          </a:p>
        </p:txBody>
      </p:sp>
      <p:sp>
        <p:nvSpPr>
          <p:cNvPr id="89" name="Text Box 279"/>
          <p:cNvSpPr txBox="1">
            <a:spLocks noChangeArrowheads="1"/>
          </p:cNvSpPr>
          <p:nvPr/>
        </p:nvSpPr>
        <p:spPr bwMode="auto">
          <a:xfrm>
            <a:off x="6096000" y="5410200"/>
            <a:ext cx="1524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Jenifer (Jane) Rous</a:t>
            </a:r>
            <a:endParaRPr lang="en-US" sz="1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Line 126"/>
          <p:cNvSpPr>
            <a:spLocks noChangeShapeType="1"/>
          </p:cNvSpPr>
          <p:nvPr/>
        </p:nvSpPr>
        <p:spPr bwMode="auto">
          <a:xfrm>
            <a:off x="3429000" y="3200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Text Box 138"/>
          <p:cNvSpPr txBox="1">
            <a:spLocks noChangeArrowheads="1"/>
          </p:cNvSpPr>
          <p:nvPr/>
        </p:nvSpPr>
        <p:spPr bwMode="auto">
          <a:xfrm>
            <a:off x="3429000" y="2971800"/>
            <a:ext cx="976313" cy="26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Harvey Barr</a:t>
            </a:r>
          </a:p>
        </p:txBody>
      </p:sp>
      <p:sp>
        <p:nvSpPr>
          <p:cNvPr id="2082" name="Line 253"/>
          <p:cNvSpPr>
            <a:spLocks noChangeShapeType="1"/>
          </p:cNvSpPr>
          <p:nvPr/>
        </p:nvSpPr>
        <p:spPr bwMode="auto">
          <a:xfrm>
            <a:off x="4343400" y="2667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Line 255"/>
          <p:cNvSpPr>
            <a:spLocks noChangeShapeType="1"/>
          </p:cNvSpPr>
          <p:nvPr/>
        </p:nvSpPr>
        <p:spPr bwMode="auto">
          <a:xfrm>
            <a:off x="4343400" y="3657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Line 266"/>
          <p:cNvSpPr>
            <a:spLocks noChangeShapeType="1"/>
          </p:cNvSpPr>
          <p:nvPr/>
        </p:nvSpPr>
        <p:spPr bwMode="auto">
          <a:xfrm>
            <a:off x="4343400" y="2667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Line 267"/>
          <p:cNvSpPr>
            <a:spLocks noChangeShapeType="1"/>
          </p:cNvSpPr>
          <p:nvPr/>
        </p:nvSpPr>
        <p:spPr bwMode="auto">
          <a:xfrm>
            <a:off x="5257800" y="3124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Text Box 279"/>
          <p:cNvSpPr txBox="1">
            <a:spLocks noChangeArrowheads="1"/>
          </p:cNvSpPr>
          <p:nvPr/>
        </p:nvSpPr>
        <p:spPr bwMode="auto">
          <a:xfrm>
            <a:off x="4343400" y="24384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Joseph Barr</a:t>
            </a:r>
          </a:p>
        </p:txBody>
      </p:sp>
      <p:sp>
        <p:nvSpPr>
          <p:cNvPr id="2099" name="Text Box 280"/>
          <p:cNvSpPr txBox="1">
            <a:spLocks noChangeArrowheads="1"/>
          </p:cNvSpPr>
          <p:nvPr/>
        </p:nvSpPr>
        <p:spPr bwMode="auto">
          <a:xfrm>
            <a:off x="4343400" y="342900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Mary </a:t>
            </a:r>
            <a:r>
              <a:rPr lang="en-US" sz="1200" dirty="0" err="1">
                <a:latin typeface="Times New Roman" pitchFamily="18" charset="0"/>
              </a:rPr>
              <a:t>Weasner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2101" name="Line 282"/>
          <p:cNvSpPr>
            <a:spLocks noChangeShapeType="1"/>
          </p:cNvSpPr>
          <p:nvPr/>
        </p:nvSpPr>
        <p:spPr bwMode="auto">
          <a:xfrm>
            <a:off x="5257800" y="2133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2" name="Line 283"/>
          <p:cNvSpPr>
            <a:spLocks noChangeShapeType="1"/>
          </p:cNvSpPr>
          <p:nvPr/>
        </p:nvSpPr>
        <p:spPr bwMode="auto">
          <a:xfrm>
            <a:off x="5257800" y="2133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Text Box 285"/>
          <p:cNvSpPr txBox="1">
            <a:spLocks noChangeArrowheads="1"/>
          </p:cNvSpPr>
          <p:nvPr/>
        </p:nvSpPr>
        <p:spPr bwMode="auto">
          <a:xfrm>
            <a:off x="5257800" y="2895600"/>
            <a:ext cx="1447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err="1">
                <a:latin typeface="Times New Roman" pitchFamily="18" charset="0"/>
              </a:rPr>
              <a:t>Lucetta</a:t>
            </a:r>
            <a:r>
              <a:rPr lang="en-US" sz="1200" dirty="0">
                <a:latin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</a:rPr>
              <a:t>Niederauer</a:t>
            </a:r>
            <a:r>
              <a:rPr lang="en-US" sz="1200" dirty="0">
                <a:latin typeface="Times New Roman" pitchFamily="18" charset="0"/>
              </a:rPr>
              <a:t> </a:t>
            </a:r>
          </a:p>
        </p:txBody>
      </p:sp>
      <p:sp>
        <p:nvSpPr>
          <p:cNvPr id="2105" name="Text Box 286"/>
          <p:cNvSpPr txBox="1">
            <a:spLocks noChangeArrowheads="1"/>
          </p:cNvSpPr>
          <p:nvPr/>
        </p:nvSpPr>
        <p:spPr bwMode="auto">
          <a:xfrm>
            <a:off x="5257800" y="190500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Manassas Barr</a:t>
            </a:r>
          </a:p>
        </p:txBody>
      </p:sp>
      <p:sp>
        <p:nvSpPr>
          <p:cNvPr id="2108" name="Line 290"/>
          <p:cNvSpPr>
            <a:spLocks noChangeShapeType="1"/>
          </p:cNvSpPr>
          <p:nvPr/>
        </p:nvSpPr>
        <p:spPr bwMode="auto">
          <a:xfrm>
            <a:off x="6324600" y="167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0" name="Line 292"/>
          <p:cNvSpPr>
            <a:spLocks noChangeShapeType="1"/>
          </p:cNvSpPr>
          <p:nvPr/>
        </p:nvSpPr>
        <p:spPr bwMode="auto">
          <a:xfrm>
            <a:off x="7239000" y="2057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2" name="Line 295"/>
          <p:cNvSpPr>
            <a:spLocks noChangeShapeType="1"/>
          </p:cNvSpPr>
          <p:nvPr/>
        </p:nvSpPr>
        <p:spPr bwMode="auto">
          <a:xfrm>
            <a:off x="7239000" y="114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5" name="Text Box 299"/>
          <p:cNvSpPr txBox="1">
            <a:spLocks noChangeArrowheads="1"/>
          </p:cNvSpPr>
          <p:nvPr/>
        </p:nvSpPr>
        <p:spPr bwMode="auto">
          <a:xfrm>
            <a:off x="7162800" y="1828800"/>
            <a:ext cx="1524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Elizabeth </a:t>
            </a:r>
            <a:r>
              <a:rPr lang="en-US" sz="1200" dirty="0" err="1" smtClean="0">
                <a:latin typeface="Times New Roman" pitchFamily="18" charset="0"/>
              </a:rPr>
              <a:t>Christman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2149" name="Line 374"/>
          <p:cNvSpPr>
            <a:spLocks noChangeShapeType="1"/>
          </p:cNvSpPr>
          <p:nvPr/>
        </p:nvSpPr>
        <p:spPr bwMode="auto">
          <a:xfrm>
            <a:off x="6324600" y="1676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" name="Text Box 375"/>
          <p:cNvSpPr txBox="1">
            <a:spLocks noChangeArrowheads="1"/>
          </p:cNvSpPr>
          <p:nvPr/>
        </p:nvSpPr>
        <p:spPr bwMode="auto">
          <a:xfrm>
            <a:off x="6400800" y="14478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Jacob Barr</a:t>
            </a:r>
          </a:p>
        </p:txBody>
      </p:sp>
      <p:sp>
        <p:nvSpPr>
          <p:cNvPr id="2151" name="Text Box 376"/>
          <p:cNvSpPr txBox="1">
            <a:spLocks noChangeArrowheads="1"/>
          </p:cNvSpPr>
          <p:nvPr/>
        </p:nvSpPr>
        <p:spPr bwMode="auto">
          <a:xfrm>
            <a:off x="7162800" y="9144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Michael Barr</a:t>
            </a:r>
          </a:p>
        </p:txBody>
      </p:sp>
      <p:sp>
        <p:nvSpPr>
          <p:cNvPr id="2152" name="Line 378"/>
          <p:cNvSpPr>
            <a:spLocks noChangeShapeType="1"/>
          </p:cNvSpPr>
          <p:nvPr/>
        </p:nvSpPr>
        <p:spPr bwMode="auto">
          <a:xfrm>
            <a:off x="7239000" y="1143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" name="Line 383"/>
          <p:cNvSpPr>
            <a:spLocks noChangeShapeType="1"/>
          </p:cNvSpPr>
          <p:nvPr/>
        </p:nvSpPr>
        <p:spPr bwMode="auto">
          <a:xfrm>
            <a:off x="8153400" y="685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" name="Line 384"/>
          <p:cNvSpPr>
            <a:spLocks noChangeShapeType="1"/>
          </p:cNvSpPr>
          <p:nvPr/>
        </p:nvSpPr>
        <p:spPr bwMode="auto">
          <a:xfrm>
            <a:off x="8153400" y="1600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9" name="Text Box 385"/>
          <p:cNvSpPr txBox="1">
            <a:spLocks noChangeArrowheads="1"/>
          </p:cNvSpPr>
          <p:nvPr/>
        </p:nvSpPr>
        <p:spPr bwMode="auto">
          <a:xfrm>
            <a:off x="8229600" y="13716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 dirty="0">
                <a:latin typeface="Times New Roman" pitchFamily="18" charset="0"/>
              </a:rPr>
              <a:t>Anna </a:t>
            </a:r>
            <a:r>
              <a:rPr lang="en-US" sz="900" dirty="0" err="1">
                <a:latin typeface="Times New Roman" pitchFamily="18" charset="0"/>
              </a:rPr>
              <a:t>Abecky</a:t>
            </a:r>
            <a:endParaRPr lang="en-US" sz="900" dirty="0">
              <a:latin typeface="Times New Roman" pitchFamily="18" charset="0"/>
            </a:endParaRPr>
          </a:p>
        </p:txBody>
      </p:sp>
      <p:sp>
        <p:nvSpPr>
          <p:cNvPr id="2160" name="Text Box 386"/>
          <p:cNvSpPr txBox="1">
            <a:spLocks noChangeArrowheads="1"/>
          </p:cNvSpPr>
          <p:nvPr/>
        </p:nvSpPr>
        <p:spPr bwMode="auto">
          <a:xfrm>
            <a:off x="8153400" y="4572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Michael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Bahr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61" name="Line 387"/>
          <p:cNvSpPr>
            <a:spLocks noChangeShapeType="1"/>
          </p:cNvSpPr>
          <p:nvPr/>
        </p:nvSpPr>
        <p:spPr bwMode="auto">
          <a:xfrm>
            <a:off x="8153400" y="68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" name="Line 83"/>
          <p:cNvSpPr>
            <a:spLocks noChangeShapeType="1"/>
          </p:cNvSpPr>
          <p:nvPr/>
        </p:nvSpPr>
        <p:spPr bwMode="auto">
          <a:xfrm>
            <a:off x="533400" y="32766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6" name="Line 174"/>
          <p:cNvSpPr>
            <a:spLocks noChangeShapeType="1"/>
          </p:cNvSpPr>
          <p:nvPr/>
        </p:nvSpPr>
        <p:spPr bwMode="auto">
          <a:xfrm>
            <a:off x="1981200" y="4191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" name="Line 175"/>
          <p:cNvSpPr>
            <a:spLocks noChangeShapeType="1"/>
          </p:cNvSpPr>
          <p:nvPr/>
        </p:nvSpPr>
        <p:spPr bwMode="auto">
          <a:xfrm>
            <a:off x="1981200" y="2133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0" name="TextBox 159"/>
          <p:cNvSpPr txBox="1"/>
          <p:nvPr/>
        </p:nvSpPr>
        <p:spPr>
          <a:xfrm>
            <a:off x="1981200" y="19050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Calvin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Stoey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Graham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2209800" y="2133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1905 - 1983</a:t>
            </a:r>
            <a:endParaRPr lang="en-US" sz="1100" dirty="0"/>
          </a:p>
        </p:txBody>
      </p:sp>
      <p:sp>
        <p:nvSpPr>
          <p:cNvPr id="162" name="TextBox 161"/>
          <p:cNvSpPr txBox="1"/>
          <p:nvPr/>
        </p:nvSpPr>
        <p:spPr>
          <a:xfrm>
            <a:off x="2133600" y="3962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Ruth Etta  Barr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2209800" y="4191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1909 - 1994</a:t>
            </a:r>
            <a:endParaRPr lang="en-US" sz="1100" dirty="0"/>
          </a:p>
        </p:txBody>
      </p:sp>
      <p:sp>
        <p:nvSpPr>
          <p:cNvPr id="164" name="TextBox 163"/>
          <p:cNvSpPr txBox="1"/>
          <p:nvPr/>
        </p:nvSpPr>
        <p:spPr>
          <a:xfrm>
            <a:off x="685800" y="30480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Robert  Graham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762000" y="5791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1928 - 2001</a:t>
            </a:r>
            <a:endParaRPr lang="en-US" sz="1100" dirty="0"/>
          </a:p>
        </p:txBody>
      </p:sp>
      <p:sp>
        <p:nvSpPr>
          <p:cNvPr id="167" name="TextBox 166"/>
          <p:cNvSpPr txBox="1"/>
          <p:nvPr/>
        </p:nvSpPr>
        <p:spPr>
          <a:xfrm>
            <a:off x="762000" y="3276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1928 - 2004</a:t>
            </a:r>
            <a:endParaRPr lang="en-US" sz="1100" dirty="0"/>
          </a:p>
        </p:txBody>
      </p:sp>
      <p:sp>
        <p:nvSpPr>
          <p:cNvPr id="168" name="Line 174"/>
          <p:cNvSpPr>
            <a:spLocks noChangeShapeType="1"/>
          </p:cNvSpPr>
          <p:nvPr/>
        </p:nvSpPr>
        <p:spPr bwMode="auto">
          <a:xfrm>
            <a:off x="533400" y="5791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9" name="Line 174"/>
          <p:cNvSpPr>
            <a:spLocks noChangeShapeType="1"/>
          </p:cNvSpPr>
          <p:nvPr/>
        </p:nvSpPr>
        <p:spPr bwMode="auto">
          <a:xfrm>
            <a:off x="533400" y="3276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70" name="Straight Connector 169"/>
          <p:cNvCxnSpPr>
            <a:stCxn id="156" idx="0"/>
          </p:cNvCxnSpPr>
          <p:nvPr/>
        </p:nvCxnSpPr>
        <p:spPr>
          <a:xfrm rot="5400000" flipH="1">
            <a:off x="952500" y="3162300"/>
            <a:ext cx="2057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rot="5400000" flipH="1">
            <a:off x="2933700" y="36957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>
            <a:off x="8229600" y="685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1686 - 1770</a:t>
            </a:r>
            <a:endParaRPr lang="en-US" sz="1100" dirty="0"/>
          </a:p>
        </p:txBody>
      </p:sp>
      <p:sp>
        <p:nvSpPr>
          <p:cNvPr id="184" name="TextBox 183"/>
          <p:cNvSpPr txBox="1"/>
          <p:nvPr/>
        </p:nvSpPr>
        <p:spPr>
          <a:xfrm>
            <a:off x="4343400" y="2667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1852 - </a:t>
            </a:r>
            <a:endParaRPr lang="en-US" sz="1100" dirty="0"/>
          </a:p>
        </p:txBody>
      </p:sp>
      <p:sp>
        <p:nvSpPr>
          <p:cNvPr id="185" name="TextBox 184"/>
          <p:cNvSpPr txBox="1"/>
          <p:nvPr/>
        </p:nvSpPr>
        <p:spPr>
          <a:xfrm>
            <a:off x="4419600" y="3657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     - 1900</a:t>
            </a:r>
            <a:endParaRPr lang="en-US" sz="1100" dirty="0"/>
          </a:p>
        </p:txBody>
      </p:sp>
      <p:sp>
        <p:nvSpPr>
          <p:cNvPr id="186" name="TextBox 185"/>
          <p:cNvSpPr txBox="1"/>
          <p:nvPr/>
        </p:nvSpPr>
        <p:spPr>
          <a:xfrm>
            <a:off x="5410200" y="3124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1840 - 1900</a:t>
            </a:r>
            <a:endParaRPr lang="en-US" sz="1100" dirty="0"/>
          </a:p>
        </p:txBody>
      </p:sp>
      <p:sp>
        <p:nvSpPr>
          <p:cNvPr id="187" name="TextBox 186"/>
          <p:cNvSpPr txBox="1"/>
          <p:nvPr/>
        </p:nvSpPr>
        <p:spPr>
          <a:xfrm>
            <a:off x="5334000" y="2133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1826 - 1903</a:t>
            </a:r>
            <a:endParaRPr lang="en-US" sz="1100" dirty="0"/>
          </a:p>
        </p:txBody>
      </p:sp>
      <p:sp>
        <p:nvSpPr>
          <p:cNvPr id="188" name="Line 295"/>
          <p:cNvSpPr>
            <a:spLocks noChangeShapeType="1"/>
          </p:cNvSpPr>
          <p:nvPr/>
        </p:nvSpPr>
        <p:spPr bwMode="auto">
          <a:xfrm>
            <a:off x="6324600" y="2590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" name="TextBox 188"/>
          <p:cNvSpPr txBox="1"/>
          <p:nvPr/>
        </p:nvSpPr>
        <p:spPr>
          <a:xfrm>
            <a:off x="7239000" y="1143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1712- 1773</a:t>
            </a:r>
            <a:endParaRPr lang="en-US" sz="1100" dirty="0"/>
          </a:p>
        </p:txBody>
      </p:sp>
      <p:sp>
        <p:nvSpPr>
          <p:cNvPr id="190" name="TextBox 189"/>
          <p:cNvSpPr txBox="1"/>
          <p:nvPr/>
        </p:nvSpPr>
        <p:spPr>
          <a:xfrm>
            <a:off x="6324600" y="1676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      - 1852</a:t>
            </a:r>
            <a:endParaRPr lang="en-US" sz="1100" dirty="0"/>
          </a:p>
        </p:txBody>
      </p:sp>
      <p:sp>
        <p:nvSpPr>
          <p:cNvPr id="191" name="Text Box 299"/>
          <p:cNvSpPr txBox="1">
            <a:spLocks noChangeArrowheads="1"/>
          </p:cNvSpPr>
          <p:nvPr/>
        </p:nvSpPr>
        <p:spPr bwMode="auto">
          <a:xfrm>
            <a:off x="6400800" y="2362200"/>
            <a:ext cx="838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Unknown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57" name="Text Box 51"/>
          <p:cNvSpPr txBox="1">
            <a:spLocks noChangeArrowheads="1"/>
          </p:cNvSpPr>
          <p:nvPr/>
        </p:nvSpPr>
        <p:spPr bwMode="auto">
          <a:xfrm>
            <a:off x="3429000" y="49530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Sarah Ellis</a:t>
            </a:r>
          </a:p>
        </p:txBody>
      </p:sp>
      <p:sp>
        <p:nvSpPr>
          <p:cNvPr id="60" name="Line 253"/>
          <p:cNvSpPr>
            <a:spLocks noChangeShapeType="1"/>
          </p:cNvSpPr>
          <p:nvPr/>
        </p:nvSpPr>
        <p:spPr bwMode="auto">
          <a:xfrm>
            <a:off x="4343400" y="4724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Line 255"/>
          <p:cNvSpPr>
            <a:spLocks noChangeShapeType="1"/>
          </p:cNvSpPr>
          <p:nvPr/>
        </p:nvSpPr>
        <p:spPr bwMode="auto">
          <a:xfrm>
            <a:off x="4343400" y="5715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Line 266"/>
          <p:cNvSpPr>
            <a:spLocks noChangeShapeType="1"/>
          </p:cNvSpPr>
          <p:nvPr/>
        </p:nvSpPr>
        <p:spPr bwMode="auto">
          <a:xfrm>
            <a:off x="4343400" y="4724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Line 267"/>
          <p:cNvSpPr>
            <a:spLocks noChangeShapeType="1"/>
          </p:cNvSpPr>
          <p:nvPr/>
        </p:nvSpPr>
        <p:spPr bwMode="auto">
          <a:xfrm>
            <a:off x="5257800" y="5181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Text Box 279"/>
          <p:cNvSpPr txBox="1">
            <a:spLocks noChangeArrowheads="1"/>
          </p:cNvSpPr>
          <p:nvPr/>
        </p:nvSpPr>
        <p:spPr bwMode="auto">
          <a:xfrm>
            <a:off x="4343400" y="44958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James Ellis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5" name="Text Box 280"/>
          <p:cNvSpPr txBox="1">
            <a:spLocks noChangeArrowheads="1"/>
          </p:cNvSpPr>
          <p:nvPr/>
        </p:nvSpPr>
        <p:spPr bwMode="auto">
          <a:xfrm>
            <a:off x="4343400" y="548640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Sarah V. Boyer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Line 282"/>
          <p:cNvSpPr>
            <a:spLocks noChangeShapeType="1"/>
          </p:cNvSpPr>
          <p:nvPr/>
        </p:nvSpPr>
        <p:spPr bwMode="auto">
          <a:xfrm>
            <a:off x="5257800" y="4191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Line 283"/>
          <p:cNvSpPr>
            <a:spLocks noChangeShapeType="1"/>
          </p:cNvSpPr>
          <p:nvPr/>
        </p:nvSpPr>
        <p:spPr bwMode="auto">
          <a:xfrm>
            <a:off x="5257800" y="4191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" name="Text Box 285"/>
          <p:cNvSpPr txBox="1">
            <a:spLocks noChangeArrowheads="1"/>
          </p:cNvSpPr>
          <p:nvPr/>
        </p:nvSpPr>
        <p:spPr bwMode="auto">
          <a:xfrm>
            <a:off x="5257800" y="4953000"/>
            <a:ext cx="1447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Mary Ann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Luxeon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 rot="5400000" flipH="1">
            <a:off x="2933700" y="46863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Line 267"/>
          <p:cNvSpPr>
            <a:spLocks noChangeShapeType="1"/>
          </p:cNvSpPr>
          <p:nvPr/>
        </p:nvSpPr>
        <p:spPr bwMode="auto">
          <a:xfrm>
            <a:off x="3429000" y="5181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3429000" y="3200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1870 - 1950</a:t>
            </a:r>
            <a:endParaRPr lang="en-US" sz="1100" dirty="0"/>
          </a:p>
        </p:txBody>
      </p:sp>
      <p:sp>
        <p:nvSpPr>
          <p:cNvPr id="72" name="TextBox 71"/>
          <p:cNvSpPr txBox="1"/>
          <p:nvPr/>
        </p:nvSpPr>
        <p:spPr>
          <a:xfrm>
            <a:off x="3429000" y="5181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1873 - 1954</a:t>
            </a:r>
            <a:endParaRPr lang="en-US" sz="1100" dirty="0"/>
          </a:p>
        </p:txBody>
      </p:sp>
      <p:sp>
        <p:nvSpPr>
          <p:cNvPr id="73" name="TextBox 72"/>
          <p:cNvSpPr txBox="1"/>
          <p:nvPr/>
        </p:nvSpPr>
        <p:spPr>
          <a:xfrm>
            <a:off x="4343400" y="4724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1843 - 1899 </a:t>
            </a:r>
            <a:endParaRPr lang="en-US" sz="1100" dirty="0"/>
          </a:p>
        </p:txBody>
      </p:sp>
      <p:sp>
        <p:nvSpPr>
          <p:cNvPr id="74" name="TextBox 73"/>
          <p:cNvSpPr txBox="1"/>
          <p:nvPr/>
        </p:nvSpPr>
        <p:spPr>
          <a:xfrm>
            <a:off x="4419600" y="5715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1846 - 1877</a:t>
            </a:r>
            <a:endParaRPr lang="en-US" sz="1100" dirty="0"/>
          </a:p>
        </p:txBody>
      </p:sp>
      <p:sp>
        <p:nvSpPr>
          <p:cNvPr id="75" name="TextBox 74"/>
          <p:cNvSpPr txBox="1"/>
          <p:nvPr/>
        </p:nvSpPr>
        <p:spPr>
          <a:xfrm>
            <a:off x="5410200" y="5181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1816- 1881</a:t>
            </a:r>
            <a:endParaRPr lang="en-US" sz="1100" dirty="0"/>
          </a:p>
        </p:txBody>
      </p:sp>
      <p:sp>
        <p:nvSpPr>
          <p:cNvPr id="76" name="TextBox 75"/>
          <p:cNvSpPr txBox="1"/>
          <p:nvPr/>
        </p:nvSpPr>
        <p:spPr>
          <a:xfrm>
            <a:off x="5334000" y="4191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1814 - 1865</a:t>
            </a:r>
            <a:endParaRPr lang="en-US" sz="1100" dirty="0"/>
          </a:p>
        </p:txBody>
      </p:sp>
      <p:sp>
        <p:nvSpPr>
          <p:cNvPr id="77" name="Text Box 279"/>
          <p:cNvSpPr txBox="1">
            <a:spLocks noChangeArrowheads="1"/>
          </p:cNvSpPr>
          <p:nvPr/>
        </p:nvSpPr>
        <p:spPr bwMode="auto">
          <a:xfrm>
            <a:off x="5257800" y="39624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James Ellis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048000" y="228600"/>
            <a:ext cx="2627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Our Barr ~  Ellis Line</a:t>
            </a:r>
            <a:endParaRPr lang="en-US" sz="2000" b="1" i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85800" y="55626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Dorothy Klinger</a:t>
            </a:r>
            <a:endParaRPr lang="en-US" sz="12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230</Words>
  <Application>Microsoft Office PowerPoint</Application>
  <PresentationFormat>On-screen Show (4:3)</PresentationFormat>
  <Paragraphs>83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Boog</dc:creator>
  <cp:lastModifiedBy>Scarlet Lady</cp:lastModifiedBy>
  <cp:revision>74</cp:revision>
  <dcterms:created xsi:type="dcterms:W3CDTF">2010-09-30T16:23:40Z</dcterms:created>
  <dcterms:modified xsi:type="dcterms:W3CDTF">2015-01-27T14:48:00Z</dcterms:modified>
</cp:coreProperties>
</file>